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Quattrocento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jR7jOdUeWcDsyvFSFRF39OFy9H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10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10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108" Type="http://schemas.openxmlformats.org/officeDocument/2006/relationships/theme" Target="theme/theme1.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6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882" b="0" i="0" u="none" strike="noStrike" cap="none">
                <a:solidFill>
                  <a:schemeClr val="dk1"/>
                </a:solidFill>
                <a:latin typeface="Quattrocento Sans"/>
                <a:ea typeface="Quattrocento Sans"/>
                <a:cs typeface="Quattrocento Sans"/>
                <a:sym typeface="Quattrocento Sans"/>
              </a:defRPr>
            </a:lvl1pPr>
            <a:lvl2pPr marL="914400" marR="0" lvl="1"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2pPr>
            <a:lvl3pPr marL="1371600" marR="0" lvl="2"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3pPr>
            <a:lvl4pPr marL="1828800" marR="0" lvl="3"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4pPr>
            <a:lvl5pPr marL="2286000" marR="0" lvl="4" indent="-284607" algn="l" rtl="0">
              <a:lnSpc>
                <a:spcPct val="90000"/>
              </a:lnSpc>
              <a:spcBef>
                <a:spcPts val="333"/>
              </a:spcBef>
              <a:spcAft>
                <a:spcPts val="0"/>
              </a:spcAft>
              <a:buClr>
                <a:schemeClr val="dk1"/>
              </a:buClr>
              <a:buSzPts val="882"/>
              <a:buFont typeface="Arial"/>
              <a:buChar char="•"/>
              <a:defRPr sz="882"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33"/>
              </a:spcBef>
              <a:spcAft>
                <a:spcPts val="0"/>
              </a:spcAft>
              <a:buSzPts val="1400"/>
              <a:buNone/>
              <a:defRPr sz="117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76"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0" name="Google Shape;100;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2" name="Google Shape;102;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03" name="Google Shape;103;p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13" name="Google Shape;213;p1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5" name="Google Shape;215;p1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16" name="Google Shape;216;p1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25" name="Google Shape;225;p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7" name="Google Shape;227;p1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28" name="Google Shape;228;p1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35" name="Google Shape;2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42" name="Google Shape;242;p1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44" name="Google Shape;244;p1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45" name="Google Shape;245;p1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53" name="Google Shape;253;p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4: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55" name="Google Shape;255;p1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256" name="Google Shape;256;p14: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62" name="Google Shape;262;p1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70" name="Google Shape;270;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81" name="Google Shape;281;p1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Live example , molecular biology, etc. gif file</a:t>
            </a:r>
            <a:endParaRPr/>
          </a:p>
        </p:txBody>
      </p:sp>
      <p:sp>
        <p:nvSpPr>
          <p:cNvPr id="290" name="Google Shape;290;p18: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298" name="Google Shape;298;p1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9: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0" name="Google Shape;300;p1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01" name="Google Shape;301;p19: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09" name="Google Shape;109;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1" name="Google Shape;111;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12" name="Google Shape;112;p2: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07" name="Google Shape;307;p2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9" name="Google Shape;309;p2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10" name="Google Shape;310;p2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17" name="Google Shape;31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24" name="Google Shape;3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30" name="Google Shape;33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36" name="Google Shape;3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43" name="Google Shape;343;p2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25: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45" name="Google Shape;345;p2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46" name="Google Shape;346;p2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57" name="Google Shape;357;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59" name="Google Shape;359;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60" name="Google Shape;360;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68" name="Google Shape;36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70" name="Google Shape;37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71" name="Google Shape;37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79" name="Google Shape;379;p2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8: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81" name="Google Shape;381;p2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82" name="Google Shape;382;p28: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88" name="Google Shape;388;p2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29: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90" name="Google Shape;390;p2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391" name="Google Shape;391;p29: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20" name="Google Shape;120;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2" name="Google Shape;122;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23" name="Google Shape;123;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99" name="Google Shape;399;p3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0: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01" name="Google Shape;401;p3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402" name="Google Shape;402;p30: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61" name="Google Shape;1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70" name="Google Shape;170;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72" name="Google Shape;172;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73" name="Google Shape;173;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184" name="Google Shape;184;p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86" name="Google Shape;186;p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5/11/2020 2:11 AM</a:t>
            </a:r>
            <a:endParaRPr/>
          </a:p>
        </p:txBody>
      </p:sp>
      <p:sp>
        <p:nvSpPr>
          <p:cNvPr id="187" name="Google Shape;187;p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196" name="Google Shape;1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204" name="Google Shape;2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8504c8a90c_1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8504c8a90c_1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8504c8a90c_1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8504c8a90c_1_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Walkin 3">
  <p:cSld name="2_Walkin 3">
    <p:bg>
      <p:bgPr>
        <a:solidFill>
          <a:schemeClr val="lt1"/>
        </a:solidFill>
        <a:effectLst/>
      </p:bgPr>
    </p:bg>
    <p:spTree>
      <p:nvGrpSpPr>
        <p:cNvPr id="1" name="Shape 54"/>
        <p:cNvGrpSpPr/>
        <p:nvPr/>
      </p:nvGrpSpPr>
      <p:grpSpPr>
        <a:xfrm>
          <a:off x="0" y="0"/>
          <a:ext cx="0" cy="0"/>
          <a:chOff x="0" y="0"/>
          <a:chExt cx="0" cy="0"/>
        </a:xfrm>
      </p:grpSpPr>
      <p:pic>
        <p:nvPicPr>
          <p:cNvPr id="55" name="Google Shape;55;g8504c8a90c_1_45"/>
          <p:cNvPicPr preferRelativeResize="0"/>
          <p:nvPr/>
        </p:nvPicPr>
        <p:blipFill rotWithShape="1">
          <a:blip r:embed="rId2">
            <a:alphaModFix/>
          </a:blip>
          <a:srcRect t="14685" b="-1378"/>
          <a:stretch/>
        </p:blipFill>
        <p:spPr>
          <a:xfrm>
            <a:off x="0" y="1"/>
            <a:ext cx="12192000" cy="3289189"/>
          </a:xfrm>
          <a:prstGeom prst="rect">
            <a:avLst/>
          </a:prstGeom>
          <a:noFill/>
          <a:ln>
            <a:noFill/>
          </a:ln>
        </p:spPr>
      </p:pic>
      <p:pic>
        <p:nvPicPr>
          <p:cNvPr id="56" name="Google Shape;56;g8504c8a90c_1_45"/>
          <p:cNvPicPr preferRelativeResize="0"/>
          <p:nvPr/>
        </p:nvPicPr>
        <p:blipFill rotWithShape="1">
          <a:blip r:embed="rId3">
            <a:alphaModFix/>
          </a:blip>
          <a:srcRect/>
          <a:stretch/>
        </p:blipFill>
        <p:spPr>
          <a:xfrm>
            <a:off x="9275233" y="69396"/>
            <a:ext cx="2750057" cy="3065690"/>
          </a:xfrm>
          <a:prstGeom prst="rect">
            <a:avLst/>
          </a:prstGeom>
          <a:noFill/>
          <a:ln>
            <a:noFill/>
          </a:ln>
        </p:spPr>
      </p:pic>
      <p:sp>
        <p:nvSpPr>
          <p:cNvPr id="57" name="Google Shape;57;g8504c8a90c_1_45"/>
          <p:cNvSpPr txBox="1">
            <a:spLocks noGrp="1"/>
          </p:cNvSpPr>
          <p:nvPr>
            <p:ph type="title"/>
          </p:nvPr>
        </p:nvSpPr>
        <p:spPr>
          <a:xfrm>
            <a:off x="584200" y="3962400"/>
            <a:ext cx="10995600" cy="5541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8" name="Google Shape;58;g8504c8a90c_1_45"/>
          <p:cNvSpPr txBox="1">
            <a:spLocks noGrp="1"/>
          </p:cNvSpPr>
          <p:nvPr>
            <p:ph type="body" idx="1"/>
          </p:nvPr>
        </p:nvSpPr>
        <p:spPr>
          <a:xfrm>
            <a:off x="584200" y="4630541"/>
            <a:ext cx="110253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marL="914400" lvl="1" indent="-331469" algn="l" rtl="0">
              <a:lnSpc>
                <a:spcPct val="100000"/>
              </a:lnSpc>
              <a:spcBef>
                <a:spcPts val="360"/>
              </a:spcBef>
              <a:spcAft>
                <a:spcPts val="0"/>
              </a:spcAft>
              <a:buClr>
                <a:schemeClr val="lt1"/>
              </a:buClr>
              <a:buSzPts val="1620"/>
              <a:buChar char="○"/>
              <a:defRPr/>
            </a:lvl2pPr>
            <a:lvl3pPr marL="1371600" lvl="2" indent="-331469" algn="l" rtl="0">
              <a:lnSpc>
                <a:spcPct val="100000"/>
              </a:lnSpc>
              <a:spcBef>
                <a:spcPts val="360"/>
              </a:spcBef>
              <a:spcAft>
                <a:spcPts val="0"/>
              </a:spcAft>
              <a:buClr>
                <a:schemeClr val="lt1"/>
              </a:buClr>
              <a:buSzPts val="1620"/>
              <a:buChar char="■"/>
              <a:defRPr/>
            </a:lvl3pPr>
            <a:lvl4pPr marL="1828800" lvl="3" indent="-331469" algn="l" rtl="0">
              <a:lnSpc>
                <a:spcPct val="100000"/>
              </a:lnSpc>
              <a:spcBef>
                <a:spcPts val="360"/>
              </a:spcBef>
              <a:spcAft>
                <a:spcPts val="0"/>
              </a:spcAft>
              <a:buClr>
                <a:schemeClr val="lt1"/>
              </a:buClr>
              <a:buSzPts val="1620"/>
              <a:buChar char="●"/>
              <a:defRPr/>
            </a:lvl4pPr>
            <a:lvl5pPr marL="2286000" lvl="4" indent="-331470" algn="l" rtl="0">
              <a:lnSpc>
                <a:spcPct val="100000"/>
              </a:lnSpc>
              <a:spcBef>
                <a:spcPts val="360"/>
              </a:spcBef>
              <a:spcAft>
                <a:spcPts val="0"/>
              </a:spcAft>
              <a:buClr>
                <a:schemeClr val="lt1"/>
              </a:buClr>
              <a:buSzPts val="1620"/>
              <a:buChar char="○"/>
              <a:defRPr/>
            </a:lvl5pPr>
            <a:lvl6pPr marL="2743200" lvl="5" indent="-342900" algn="l" rtl="0">
              <a:spcBef>
                <a:spcPts val="360"/>
              </a:spcBef>
              <a:spcAft>
                <a:spcPts val="0"/>
              </a:spcAft>
              <a:buClr>
                <a:schemeClr val="lt1"/>
              </a:buClr>
              <a:buSzPts val="1800"/>
              <a:buChar char="■"/>
              <a:defRPr/>
            </a:lvl6pPr>
            <a:lvl7pPr marL="3200400" lvl="6" indent="-342900" algn="l" rtl="0">
              <a:spcBef>
                <a:spcPts val="2100"/>
              </a:spcBef>
              <a:spcAft>
                <a:spcPts val="0"/>
              </a:spcAft>
              <a:buClr>
                <a:schemeClr val="lt1"/>
              </a:buClr>
              <a:buSzPts val="1800"/>
              <a:buChar char="●"/>
              <a:defRPr/>
            </a:lvl7pPr>
            <a:lvl8pPr marL="3657600" lvl="7" indent="-342900" algn="l" rtl="0">
              <a:spcBef>
                <a:spcPts val="2100"/>
              </a:spcBef>
              <a:spcAft>
                <a:spcPts val="0"/>
              </a:spcAft>
              <a:buClr>
                <a:schemeClr val="lt1"/>
              </a:buClr>
              <a:buSzPts val="1800"/>
              <a:buChar char="○"/>
              <a:defRPr/>
            </a:lvl8pPr>
            <a:lvl9pPr marL="4114800" lvl="8" indent="-342900" algn="l" rtl="0">
              <a:spcBef>
                <a:spcPts val="2100"/>
              </a:spcBef>
              <a:spcAft>
                <a:spcPts val="2100"/>
              </a:spcAft>
              <a:buClr>
                <a:schemeClr val="lt1"/>
              </a:buClr>
              <a:buSzPts val="1800"/>
              <a:buChar char="■"/>
              <a:defRPr/>
            </a:lvl9pPr>
          </a:lstStyle>
          <a:p>
            <a:endParaRPr/>
          </a:p>
        </p:txBody>
      </p:sp>
      <p:pic>
        <p:nvPicPr>
          <p:cNvPr id="59" name="Google Shape;59;g8504c8a90c_1_45"/>
          <p:cNvPicPr preferRelativeResize="0"/>
          <p:nvPr/>
        </p:nvPicPr>
        <p:blipFill rotWithShape="1">
          <a:blip r:embed="rId4">
            <a:alphaModFix/>
          </a:blip>
          <a:srcRect/>
          <a:stretch/>
        </p:blipFill>
        <p:spPr>
          <a:xfrm>
            <a:off x="9576692" y="618000"/>
            <a:ext cx="2003243" cy="2256503"/>
          </a:xfrm>
          <a:prstGeom prst="rect">
            <a:avLst/>
          </a:prstGeom>
          <a:noFill/>
          <a:ln>
            <a:noFill/>
          </a:ln>
        </p:spPr>
      </p:pic>
      <p:pic>
        <p:nvPicPr>
          <p:cNvPr id="60" name="Google Shape;60;g8504c8a90c_1_45"/>
          <p:cNvPicPr preferRelativeResize="0"/>
          <p:nvPr/>
        </p:nvPicPr>
        <p:blipFill rotWithShape="1">
          <a:blip r:embed="rId5">
            <a:alphaModFix/>
          </a:blip>
          <a:srcRect/>
          <a:stretch/>
        </p:blipFill>
        <p:spPr>
          <a:xfrm>
            <a:off x="584200" y="6047831"/>
            <a:ext cx="2437860" cy="2212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sp>
        <p:nvSpPr>
          <p:cNvPr id="62" name="Google Shape;62;g8504c8a90c_1_52"/>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3" name="Google Shape;63;g8504c8a90c_1_52"/>
          <p:cNvSpPr txBox="1">
            <a:spLocks noGrp="1"/>
          </p:cNvSpPr>
          <p:nvPr>
            <p:ph type="body" idx="1"/>
          </p:nvPr>
        </p:nvSpPr>
        <p:spPr>
          <a:xfrm>
            <a:off x="584200" y="1435497"/>
            <a:ext cx="11018400" cy="2308200"/>
          </a:xfrm>
          <a:prstGeom prst="rect">
            <a:avLst/>
          </a:prstGeom>
          <a:noFill/>
          <a:ln>
            <a:noFill/>
          </a:ln>
        </p:spPr>
        <p:txBody>
          <a:bodyPr spcFirstLastPara="1" wrap="square" lIns="0" tIns="0" rIns="0" bIns="0" anchor="t" anchorCtr="0">
            <a:noAutofit/>
          </a:bodyPr>
          <a:lstStyle>
            <a:lvl1pPr marL="457200" lvl="0" indent="-331470" algn="l" rtl="0">
              <a:lnSpc>
                <a:spcPct val="100000"/>
              </a:lnSpc>
              <a:spcBef>
                <a:spcPts val="360"/>
              </a:spcBef>
              <a:spcAft>
                <a:spcPts val="0"/>
              </a:spcAft>
              <a:buClr>
                <a:schemeClr val="dk1"/>
              </a:buClr>
              <a:buSzPts val="1620"/>
              <a:buChar char="●"/>
              <a:defRPr/>
            </a:lvl1pPr>
            <a:lvl2pPr marL="914400" lvl="1" indent="-331469" algn="l" rtl="0">
              <a:lnSpc>
                <a:spcPct val="100000"/>
              </a:lnSpc>
              <a:spcBef>
                <a:spcPts val="360"/>
              </a:spcBef>
              <a:spcAft>
                <a:spcPts val="0"/>
              </a:spcAft>
              <a:buClr>
                <a:schemeClr val="dk1"/>
              </a:buClr>
              <a:buSzPts val="1620"/>
              <a:buChar char="○"/>
              <a:defRPr/>
            </a:lvl2pPr>
            <a:lvl3pPr marL="1371600" lvl="2" indent="-331469" algn="l" rtl="0">
              <a:lnSpc>
                <a:spcPct val="100000"/>
              </a:lnSpc>
              <a:spcBef>
                <a:spcPts val="360"/>
              </a:spcBef>
              <a:spcAft>
                <a:spcPts val="0"/>
              </a:spcAft>
              <a:buClr>
                <a:schemeClr val="dk1"/>
              </a:buClr>
              <a:buSzPts val="1620"/>
              <a:buChar char="■"/>
              <a:defRPr/>
            </a:lvl3pPr>
            <a:lvl4pPr marL="1828800" lvl="3" indent="-331469" algn="l" rtl="0">
              <a:lnSpc>
                <a:spcPct val="100000"/>
              </a:lnSpc>
              <a:spcBef>
                <a:spcPts val="360"/>
              </a:spcBef>
              <a:spcAft>
                <a:spcPts val="0"/>
              </a:spcAft>
              <a:buClr>
                <a:schemeClr val="dk1"/>
              </a:buClr>
              <a:buSzPts val="1620"/>
              <a:buChar char="●"/>
              <a:defRPr/>
            </a:lvl4pPr>
            <a:lvl5pPr marL="2286000" lvl="4" indent="-331470" algn="l" rtl="0">
              <a:lnSpc>
                <a:spcPct val="100000"/>
              </a:lnSpc>
              <a:spcBef>
                <a:spcPts val="360"/>
              </a:spcBef>
              <a:spcAft>
                <a:spcPts val="0"/>
              </a:spcAft>
              <a:buClr>
                <a:schemeClr val="dk1"/>
              </a:buClr>
              <a:buSzPts val="162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4"/>
        <p:cNvGrpSpPr/>
        <p:nvPr/>
      </p:nvGrpSpPr>
      <p:grpSpPr>
        <a:xfrm>
          <a:off x="0" y="0"/>
          <a:ext cx="0" cy="0"/>
          <a:chOff x="0" y="0"/>
          <a:chExt cx="0" cy="0"/>
        </a:xfrm>
      </p:grpSpPr>
      <p:sp>
        <p:nvSpPr>
          <p:cNvPr id="65" name="Google Shape;65;g8504c8a90c_1_55"/>
          <p:cNvSpPr txBox="1">
            <a:spLocks noGrp="1"/>
          </p:cNvSpPr>
          <p:nvPr>
            <p:ph type="title"/>
          </p:nvPr>
        </p:nvSpPr>
        <p:spPr>
          <a:xfrm>
            <a:off x="588263" y="457200"/>
            <a:ext cx="11018400" cy="554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rgbClr val="E6E6E6"/>
        </a:solidFill>
        <a:effectLst/>
      </p:bgPr>
    </p:bg>
    <p:spTree>
      <p:nvGrpSpPr>
        <p:cNvPr id="1" name="Shape 66"/>
        <p:cNvGrpSpPr/>
        <p:nvPr/>
      </p:nvGrpSpPr>
      <p:grpSpPr>
        <a:xfrm>
          <a:off x="0" y="0"/>
          <a:ext cx="0" cy="0"/>
          <a:chOff x="0" y="0"/>
          <a:chExt cx="0" cy="0"/>
        </a:xfrm>
      </p:grpSpPr>
      <p:sp>
        <p:nvSpPr>
          <p:cNvPr id="67" name="Google Shape;67;g8504c8a90c_1_57"/>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68" name="Google Shape;68;g8504c8a90c_1_57"/>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rgbClr val="E6E6E6"/>
        </a:solidFill>
        <a:effectLst/>
      </p:bgPr>
    </p:bg>
    <p:spTree>
      <p:nvGrpSpPr>
        <p:cNvPr id="1" name="Shape 69"/>
        <p:cNvGrpSpPr/>
        <p:nvPr/>
      </p:nvGrpSpPr>
      <p:grpSpPr>
        <a:xfrm>
          <a:off x="0" y="0"/>
          <a:ext cx="0" cy="0"/>
          <a:chOff x="0" y="0"/>
          <a:chExt cx="0" cy="0"/>
        </a:xfrm>
      </p:grpSpPr>
      <p:sp>
        <p:nvSpPr>
          <p:cNvPr id="70" name="Google Shape;70;g8504c8a90c_1_60"/>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71" name="Google Shape;71;g8504c8a90c_1_60"/>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ection Title">
  <p:cSld name="1_Section Title">
    <p:bg>
      <p:bgPr>
        <a:solidFill>
          <a:srgbClr val="E6E6E6"/>
        </a:solidFill>
        <a:effectLst/>
      </p:bgPr>
    </p:bg>
    <p:spTree>
      <p:nvGrpSpPr>
        <p:cNvPr id="1" name="Shape 72"/>
        <p:cNvGrpSpPr/>
        <p:nvPr/>
      </p:nvGrpSpPr>
      <p:grpSpPr>
        <a:xfrm>
          <a:off x="0" y="0"/>
          <a:ext cx="0" cy="0"/>
          <a:chOff x="0" y="0"/>
          <a:chExt cx="0" cy="0"/>
        </a:xfrm>
      </p:grpSpPr>
      <p:sp>
        <p:nvSpPr>
          <p:cNvPr id="73" name="Google Shape;73;g8504c8a90c_1_63"/>
          <p:cNvSpPr txBox="1">
            <a:spLocks noGrp="1"/>
          </p:cNvSpPr>
          <p:nvPr>
            <p:ph type="title"/>
          </p:nvPr>
        </p:nvSpPr>
        <p:spPr>
          <a:xfrm>
            <a:off x="585216" y="3035808"/>
            <a:ext cx="91440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pic>
        <p:nvPicPr>
          <p:cNvPr id="74" name="Google Shape;74;g8504c8a90c_1_63"/>
          <p:cNvPicPr preferRelativeResize="0"/>
          <p:nvPr/>
        </p:nvPicPr>
        <p:blipFill rotWithShape="1">
          <a:blip r:embed="rId2">
            <a:alphaModFix/>
          </a:blip>
          <a:srcRect t="-5185" b="26969"/>
          <a:stretch/>
        </p:blipFill>
        <p:spPr>
          <a:xfrm>
            <a:off x="0" y="3890435"/>
            <a:ext cx="12192000" cy="29675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lt1"/>
        </a:solidFill>
        <a:effectLst/>
      </p:bgPr>
    </p:bg>
    <p:spTree>
      <p:nvGrpSpPr>
        <p:cNvPr id="1" name="Shape 75"/>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8504c8a90c_1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8504c8a90c_1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8504c8a90c_1_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8504c8a90c_1_1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g8504c8a90c_1_1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8504c8a90c_1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8504c8a90c_1_2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8504c8a90c_1_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8504c8a90c_1_23"/>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8504c8a90c_1_2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g8504c8a90c_1_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8504c8a90c_1_2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8504c8a90c_1_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8504c8a90c_1_3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8504c8a90c_1_3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8504c8a90c_1_3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8504c8a90c_1_3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g8504c8a90c_1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8504c8a90c_1_3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7" name="Google Shape;47;g8504c8a90c_1_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8504c8a90c_1_3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8504c8a90c_1_3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g8504c8a90c_1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8504c8a90c_1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8504c8a90c_1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g8504c8a90c_1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title"/>
          </p:nvPr>
        </p:nvSpPr>
        <p:spPr>
          <a:xfrm>
            <a:off x="584200" y="3962400"/>
            <a:ext cx="10995736"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a:t>QPower Quantum Series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0"/>
          <p:cNvSpPr txBox="1">
            <a:spLocks noGrp="1"/>
          </p:cNvSpPr>
          <p:nvPr>
            <p:ph type="title"/>
          </p:nvPr>
        </p:nvSpPr>
        <p:spPr>
          <a:xfrm>
            <a:off x="838201" y="365125"/>
            <a:ext cx="539336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Quattrocento Sans"/>
              <a:buNone/>
            </a:pPr>
            <a:r>
              <a:rPr lang="en-US" sz="4400">
                <a:solidFill>
                  <a:schemeClr val="accent1"/>
                </a:solidFill>
              </a:rPr>
              <a:t>What is a Quantum Computer?</a:t>
            </a:r>
            <a:endParaRPr/>
          </a:p>
        </p:txBody>
      </p:sp>
      <p:sp>
        <p:nvSpPr>
          <p:cNvPr id="219" name="Google Shape;219;p10"/>
          <p:cNvSpPr txBox="1">
            <a:spLocks noGrp="1"/>
          </p:cNvSpPr>
          <p:nvPr>
            <p:ph type="body" idx="4294967295"/>
          </p:nvPr>
        </p:nvSpPr>
        <p:spPr>
          <a:xfrm>
            <a:off x="838200" y="1825625"/>
            <a:ext cx="5393361"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Two quantum states define basic unit of information processing known as Qubits.</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Computes Qubits as per Quantum Algorithms.</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Information is processed and stored in Quantum States of Matter.</a:t>
            </a:r>
            <a:endParaRPr/>
          </a:p>
          <a:p>
            <a:pPr marL="457200" lvl="0" indent="-228600" algn="l" rtl="0">
              <a:lnSpc>
                <a:spcPct val="90000"/>
              </a:lnSpc>
              <a:spcBef>
                <a:spcPts val="520"/>
              </a:spcBef>
              <a:spcAft>
                <a:spcPts val="0"/>
              </a:spcAft>
              <a:buClr>
                <a:schemeClr val="dk1"/>
              </a:buClr>
              <a:buSzPts val="2340"/>
              <a:buFont typeface="Arial"/>
              <a:buChar char="•"/>
            </a:pPr>
            <a:r>
              <a:rPr lang="en-US" sz="2600">
                <a:solidFill>
                  <a:schemeClr val="dk1"/>
                </a:solidFill>
                <a:latin typeface="Quattrocento Sans"/>
                <a:ea typeface="Quattrocento Sans"/>
                <a:cs typeface="Quattrocento Sans"/>
                <a:sym typeface="Quattrocento Sans"/>
              </a:rPr>
              <a:t>Quantum Computing is in a phase which Classical Computing was in 1990s.</a:t>
            </a:r>
            <a:endParaRPr/>
          </a:p>
        </p:txBody>
      </p:sp>
      <p:pic>
        <p:nvPicPr>
          <p:cNvPr id="220" name="Google Shape;220;p10" descr="https://image.flaticon.com/icons/png/512/648/648030.png"/>
          <p:cNvPicPr preferRelativeResize="0"/>
          <p:nvPr/>
        </p:nvPicPr>
        <p:blipFill rotWithShape="1">
          <a:blip r:embed="rId3">
            <a:alphaModFix/>
          </a:blip>
          <a:srcRect r="5" b="5"/>
          <a:stretch/>
        </p:blipFill>
        <p:spPr>
          <a:xfrm>
            <a:off x="8179947" y="1346636"/>
            <a:ext cx="3011700" cy="3043014"/>
          </a:xfrm>
          <a:custGeom>
            <a:avLst/>
            <a:gdLst/>
            <a:ahLst/>
            <a:cxnLst/>
            <a:rect l="l" t="t" r="r" b="b"/>
            <a:pathLst>
              <a:path w="2663168" h="2663168" extrusionOk="0">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a:noFill/>
          </a:ln>
        </p:spPr>
      </p:pic>
      <p:pic>
        <p:nvPicPr>
          <p:cNvPr id="221" name="Google Shape;221;p10" descr="A close up of a logo&#10;&#10;Description generated with very high confidence"/>
          <p:cNvPicPr preferRelativeResize="0"/>
          <p:nvPr/>
        </p:nvPicPr>
        <p:blipFill rotWithShape="1">
          <a:blip r:embed="rId4">
            <a:alphaModFix/>
          </a:blip>
          <a:srcRect/>
          <a:stretch/>
        </p:blipFill>
        <p:spPr>
          <a:xfrm>
            <a:off x="10945222" y="533708"/>
            <a:ext cx="653997" cy="821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
          <p:cNvSpPr txBox="1">
            <a:spLocks noGrp="1"/>
          </p:cNvSpPr>
          <p:nvPr>
            <p:ph type="title"/>
          </p:nvPr>
        </p:nvSpPr>
        <p:spPr>
          <a:xfrm>
            <a:off x="1394459" y="125974"/>
            <a:ext cx="94030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Quattrocento Sans"/>
              <a:buNone/>
            </a:pPr>
            <a:r>
              <a:rPr lang="en-US" sz="4400">
                <a:solidFill>
                  <a:schemeClr val="accent1"/>
                </a:solidFill>
              </a:rPr>
              <a:t>Why is a Quantum Computer better?</a:t>
            </a:r>
            <a:endParaRPr/>
          </a:p>
        </p:txBody>
      </p:sp>
      <p:pic>
        <p:nvPicPr>
          <p:cNvPr id="231" name="Google Shape;231;p11" descr="Quantum Computers Explained – Limits Of Human Technology GIF | Gfycat"/>
          <p:cNvPicPr preferRelativeResize="0"/>
          <p:nvPr/>
        </p:nvPicPr>
        <p:blipFill rotWithShape="1">
          <a:blip r:embed="rId3">
            <a:alphaModFix/>
          </a:blip>
          <a:srcRect/>
          <a:stretch/>
        </p:blipFill>
        <p:spPr>
          <a:xfrm>
            <a:off x="2127457" y="1451537"/>
            <a:ext cx="7937085" cy="4571761"/>
          </a:xfrm>
          <a:prstGeom prst="rect">
            <a:avLst/>
          </a:prstGeom>
          <a:noFill/>
          <a:ln>
            <a:noFill/>
          </a:ln>
        </p:spPr>
      </p:pic>
      <p:sp>
        <p:nvSpPr>
          <p:cNvPr id="232" name="Google Shape;232;p11"/>
          <p:cNvSpPr txBox="1"/>
          <p:nvPr/>
        </p:nvSpPr>
        <p:spPr>
          <a:xfrm>
            <a:off x="5478474" y="6185098"/>
            <a:ext cx="4586068"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Parallelism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2"/>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lt1"/>
              </a:buClr>
              <a:buSzPts val="5400"/>
              <a:buFont typeface="Quattrocento Sans"/>
              <a:buNone/>
            </a:pPr>
            <a:r>
              <a:rPr lang="en-US" sz="5400">
                <a:solidFill>
                  <a:schemeClr val="lt1"/>
                </a:solidFill>
              </a:rPr>
              <a:t>What is a Quantum Computer</a:t>
            </a:r>
            <a:endParaRPr/>
          </a:p>
        </p:txBody>
      </p:sp>
      <p:pic>
        <p:nvPicPr>
          <p:cNvPr id="238" name="Google Shape;238;p12" descr="Image result for quantum computer gif"/>
          <p:cNvPicPr preferRelativeResize="0"/>
          <p:nvPr/>
        </p:nvPicPr>
        <p:blipFill rotWithShape="1">
          <a:blip r:embed="rId3">
            <a:alphaModFix/>
          </a:blip>
          <a:srcRect/>
          <a:stretch/>
        </p:blipFill>
        <p:spPr>
          <a:xfrm>
            <a:off x="2041450" y="1239462"/>
            <a:ext cx="7804297" cy="43790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3"/>
          <p:cNvSpPr txBox="1">
            <a:spLocks noGrp="1"/>
          </p:cNvSpPr>
          <p:nvPr>
            <p:ph type="title"/>
          </p:nvPr>
        </p:nvSpPr>
        <p:spPr>
          <a:xfrm>
            <a:off x="4965430" y="629268"/>
            <a:ext cx="6586491" cy="1286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US" sz="4400">
                <a:solidFill>
                  <a:schemeClr val="dk1"/>
                </a:solidFill>
              </a:rPr>
              <a:t>What are Qubits?</a:t>
            </a:r>
            <a:endParaRPr/>
          </a:p>
        </p:txBody>
      </p:sp>
      <p:sp>
        <p:nvSpPr>
          <p:cNvPr id="248" name="Google Shape;248;p13"/>
          <p:cNvSpPr txBox="1">
            <a:spLocks noGrp="1"/>
          </p:cNvSpPr>
          <p:nvPr>
            <p:ph type="body" idx="1"/>
          </p:nvPr>
        </p:nvSpPr>
        <p:spPr>
          <a:xfrm>
            <a:off x="4965431" y="2438400"/>
            <a:ext cx="6586489" cy="3785419"/>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Core Component of Quantum Computing.</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Exponential Amount of Information can be encoded.</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A qubit is a vector of two complex numbers with unit length.</a:t>
            </a:r>
            <a:endParaRPr/>
          </a:p>
          <a:p>
            <a:pPr marL="457200" lvl="0" indent="-228600" algn="l" rtl="0">
              <a:lnSpc>
                <a:spcPct val="90000"/>
              </a:lnSpc>
              <a:spcBef>
                <a:spcPts val="400"/>
              </a:spcBef>
              <a:spcAft>
                <a:spcPts val="0"/>
              </a:spcAft>
              <a:buClr>
                <a:schemeClr val="dk1"/>
              </a:buClr>
              <a:buSzPts val="1800"/>
              <a:buFont typeface="Arial"/>
              <a:buChar char="•"/>
            </a:pPr>
            <a:r>
              <a:rPr lang="en-US" sz="2000">
                <a:solidFill>
                  <a:schemeClr val="dk1"/>
                </a:solidFill>
                <a:latin typeface="Quattrocento Sans"/>
                <a:ea typeface="Quattrocento Sans"/>
                <a:cs typeface="Quattrocento Sans"/>
                <a:sym typeface="Quattrocento Sans"/>
              </a:rPr>
              <a:t>A qubit is inherently probabilistic, meaning that two identical qubits may have different values once measured.</a:t>
            </a:r>
            <a:endParaRPr/>
          </a:p>
        </p:txBody>
      </p:sp>
      <p:pic>
        <p:nvPicPr>
          <p:cNvPr id="249" name="Google Shape;249;p13" descr="https://www.dw.com/image/50972766_7.png"/>
          <p:cNvPicPr preferRelativeResize="0"/>
          <p:nvPr/>
        </p:nvPicPr>
        <p:blipFill rotWithShape="1">
          <a:blip r:embed="rId3">
            <a:alphaModFix/>
          </a:blip>
          <a:srcRect r="-14" b="213"/>
          <a:stretch/>
        </p:blipFill>
        <p:spPr>
          <a:xfrm>
            <a:off x="20" y="10"/>
            <a:ext cx="4635571" cy="68579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4"/>
          <p:cNvSpPr txBox="1">
            <a:spLocks noGrp="1"/>
          </p:cNvSpPr>
          <p:nvPr>
            <p:ph type="title"/>
          </p:nvPr>
        </p:nvSpPr>
        <p:spPr>
          <a:xfrm>
            <a:off x="804672" y="234110"/>
            <a:ext cx="808611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000"/>
              <a:buFont typeface="Quattrocento Sans"/>
              <a:buNone/>
            </a:pPr>
            <a:r>
              <a:rPr lang="en-US" sz="5000">
                <a:solidFill>
                  <a:schemeClr val="accent1"/>
                </a:solidFill>
                <a:latin typeface="Quattrocento Sans"/>
                <a:ea typeface="Quattrocento Sans"/>
                <a:cs typeface="Quattrocento Sans"/>
                <a:sym typeface="Quattrocento Sans"/>
              </a:rPr>
              <a:t>Applications of </a:t>
            </a:r>
            <a:br>
              <a:rPr lang="en-US" sz="5000">
                <a:solidFill>
                  <a:schemeClr val="accent1"/>
                </a:solidFill>
                <a:latin typeface="Quattrocento Sans"/>
                <a:ea typeface="Quattrocento Sans"/>
                <a:cs typeface="Quattrocento Sans"/>
                <a:sym typeface="Quattrocento Sans"/>
              </a:rPr>
            </a:br>
            <a:r>
              <a:rPr lang="en-US" sz="5000">
                <a:solidFill>
                  <a:schemeClr val="accent1"/>
                </a:solidFill>
                <a:latin typeface="Quattrocento Sans"/>
                <a:ea typeface="Quattrocento Sans"/>
                <a:cs typeface="Quattrocento Sans"/>
                <a:sym typeface="Quattrocento Sans"/>
              </a:rPr>
              <a:t>Quantu</a:t>
            </a:r>
            <a:r>
              <a:rPr lang="en-US" sz="5000">
                <a:solidFill>
                  <a:schemeClr val="accent1"/>
                </a:solidFill>
              </a:rPr>
              <a:t>m Computers</a:t>
            </a:r>
            <a:endParaRPr sz="500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5"/>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65" name="Google Shape;265;p15" descr="Molecular Docking"/>
          <p:cNvPicPr preferRelativeResize="0"/>
          <p:nvPr/>
        </p:nvPicPr>
        <p:blipFill rotWithShape="1">
          <a:blip r:embed="rId3">
            <a:alphaModFix/>
          </a:blip>
          <a:srcRect/>
          <a:stretch/>
        </p:blipFill>
        <p:spPr>
          <a:xfrm>
            <a:off x="1357532" y="2027829"/>
            <a:ext cx="9476935" cy="3964764"/>
          </a:xfrm>
          <a:prstGeom prst="rect">
            <a:avLst/>
          </a:prstGeom>
          <a:noFill/>
          <a:ln>
            <a:noFill/>
          </a:ln>
        </p:spPr>
      </p:pic>
      <p:sp>
        <p:nvSpPr>
          <p:cNvPr id="266" name="Google Shape;266;p15"/>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Molecular Dynamics</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6"/>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73" name="Google Shape;273;p16" descr="Nerve Impulse Animation GIF by The Livery of GIFs | Gfycat"/>
          <p:cNvPicPr preferRelativeResize="0"/>
          <p:nvPr/>
        </p:nvPicPr>
        <p:blipFill rotWithShape="1">
          <a:blip r:embed="rId3">
            <a:alphaModFix/>
          </a:blip>
          <a:srcRect/>
          <a:stretch/>
        </p:blipFill>
        <p:spPr>
          <a:xfrm>
            <a:off x="575779" y="1784838"/>
            <a:ext cx="5520221" cy="4039186"/>
          </a:xfrm>
          <a:prstGeom prst="rect">
            <a:avLst/>
          </a:prstGeom>
          <a:noFill/>
          <a:ln>
            <a:noFill/>
          </a:ln>
        </p:spPr>
      </p:pic>
      <p:pic>
        <p:nvPicPr>
          <p:cNvPr id="274" name="Google Shape;274;p16" descr="Human AChE - soman-induced conformational changes | Biochemical ..."/>
          <p:cNvPicPr preferRelativeResize="0"/>
          <p:nvPr/>
        </p:nvPicPr>
        <p:blipFill rotWithShape="1">
          <a:blip r:embed="rId4">
            <a:alphaModFix/>
          </a:blip>
          <a:srcRect/>
          <a:stretch/>
        </p:blipFill>
        <p:spPr>
          <a:xfrm>
            <a:off x="6881802" y="1784837"/>
            <a:ext cx="4946427" cy="4039187"/>
          </a:xfrm>
          <a:prstGeom prst="rect">
            <a:avLst/>
          </a:prstGeom>
          <a:noFill/>
          <a:ln>
            <a:noFill/>
          </a:ln>
        </p:spPr>
      </p:pic>
      <p:sp>
        <p:nvSpPr>
          <p:cNvPr id="275" name="Google Shape;275;p16"/>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Human AChE enzyme</a:t>
            </a:r>
            <a:endParaRPr sz="4800" b="0" cap="none">
              <a:solidFill>
                <a:schemeClr val="accent1"/>
              </a:solidFill>
              <a:latin typeface="Quattrocento Sans"/>
              <a:ea typeface="Quattrocento Sans"/>
              <a:cs typeface="Quattrocento Sans"/>
              <a:sym typeface="Quattrocento Sans"/>
            </a:endParaRPr>
          </a:p>
        </p:txBody>
      </p:sp>
      <p:sp>
        <p:nvSpPr>
          <p:cNvPr id="276" name="Google Shape;276;p16"/>
          <p:cNvSpPr txBox="1"/>
          <p:nvPr/>
        </p:nvSpPr>
        <p:spPr>
          <a:xfrm>
            <a:off x="2475914" y="6021288"/>
            <a:ext cx="37611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Neuron Impulse</a:t>
            </a:r>
            <a:endParaRPr/>
          </a:p>
        </p:txBody>
      </p:sp>
      <p:sp>
        <p:nvSpPr>
          <p:cNvPr id="277" name="Google Shape;277;p16"/>
          <p:cNvSpPr txBox="1"/>
          <p:nvPr/>
        </p:nvSpPr>
        <p:spPr>
          <a:xfrm>
            <a:off x="8067054" y="6021288"/>
            <a:ext cx="37611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AChE Enzyme Interactions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7"/>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Biochemical Simulations</a:t>
            </a:r>
            <a:endParaRPr/>
          </a:p>
        </p:txBody>
      </p:sp>
      <p:pic>
        <p:nvPicPr>
          <p:cNvPr id="284" name="Google Shape;284;p17" descr="Quantum Tools for Drug Discovery: Building the Optimal Interface"/>
          <p:cNvPicPr preferRelativeResize="0"/>
          <p:nvPr/>
        </p:nvPicPr>
        <p:blipFill rotWithShape="1">
          <a:blip r:embed="rId3">
            <a:alphaModFix/>
          </a:blip>
          <a:srcRect/>
          <a:stretch/>
        </p:blipFill>
        <p:spPr>
          <a:xfrm>
            <a:off x="1889270" y="1532095"/>
            <a:ext cx="8413459" cy="4623021"/>
          </a:xfrm>
          <a:prstGeom prst="rect">
            <a:avLst/>
          </a:prstGeom>
          <a:noFill/>
          <a:ln>
            <a:noFill/>
          </a:ln>
        </p:spPr>
      </p:pic>
      <p:sp>
        <p:nvSpPr>
          <p:cNvPr id="285" name="Google Shape;285;p17"/>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Drug Discovery- COVID-19??</a:t>
            </a:r>
            <a:endParaRPr sz="4800" b="0" cap="none">
              <a:solidFill>
                <a:schemeClr val="accent1"/>
              </a:solidFill>
              <a:latin typeface="Quattrocento Sans"/>
              <a:ea typeface="Quattrocento Sans"/>
              <a:cs typeface="Quattrocento Sans"/>
              <a:sym typeface="Quattrocento Sans"/>
            </a:endParaRPr>
          </a:p>
        </p:txBody>
      </p:sp>
      <p:sp>
        <p:nvSpPr>
          <p:cNvPr id="286" name="Google Shape;286;p17"/>
          <p:cNvSpPr txBox="1"/>
          <p:nvPr/>
        </p:nvSpPr>
        <p:spPr>
          <a:xfrm>
            <a:off x="4605314" y="6155116"/>
            <a:ext cx="569741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a:solidFill>
                  <a:schemeClr val="dk1"/>
                </a:solidFill>
                <a:latin typeface="Quattrocento Sans"/>
                <a:ea typeface="Quattrocento Sans"/>
                <a:cs typeface="Quattrocento Sans"/>
                <a:sym typeface="Quattrocento Sans"/>
              </a:rPr>
              <a:t>Nanome’s VR Simulations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8"/>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Machine Learning</a:t>
            </a:r>
            <a:endParaRPr/>
          </a:p>
        </p:txBody>
      </p:sp>
      <p:pic>
        <p:nvPicPr>
          <p:cNvPr id="293" name="Google Shape;293;p18" descr="A friendly introduction to Support Vector Machines(SVM)"/>
          <p:cNvPicPr preferRelativeResize="0"/>
          <p:nvPr/>
        </p:nvPicPr>
        <p:blipFill rotWithShape="1">
          <a:blip r:embed="rId3">
            <a:alphaModFix/>
          </a:blip>
          <a:srcRect/>
          <a:stretch/>
        </p:blipFill>
        <p:spPr>
          <a:xfrm>
            <a:off x="2836033" y="1380246"/>
            <a:ext cx="6518983" cy="4894131"/>
          </a:xfrm>
          <a:prstGeom prst="rect">
            <a:avLst/>
          </a:prstGeom>
          <a:noFill/>
          <a:ln>
            <a:noFill/>
          </a:ln>
        </p:spPr>
      </p:pic>
      <p:sp>
        <p:nvSpPr>
          <p:cNvPr id="294" name="Google Shape;294;p18"/>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Machine Learning- SVM</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9"/>
          <p:cNvSpPr txBox="1">
            <a:spLocks noGrp="1"/>
          </p:cNvSpPr>
          <p:nvPr>
            <p:ph type="title"/>
          </p:nvPr>
        </p:nvSpPr>
        <p:spPr>
          <a:xfrm>
            <a:off x="804672" y="234110"/>
            <a:ext cx="808611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000"/>
              <a:buFont typeface="Quattrocento Sans"/>
              <a:buNone/>
            </a:pPr>
            <a:r>
              <a:rPr lang="en-US" sz="5000">
                <a:solidFill>
                  <a:schemeClr val="accent1"/>
                </a:solidFill>
                <a:latin typeface="Quattrocento Sans"/>
                <a:ea typeface="Quattrocento Sans"/>
                <a:cs typeface="Quattrocento Sans"/>
                <a:sym typeface="Quattrocento Sans"/>
              </a:rPr>
              <a:t>Dual Nature of Matter</a:t>
            </a:r>
            <a:endParaRPr sz="500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584200" y="3962400"/>
            <a:ext cx="10995736"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1A1A1A"/>
              </a:buClr>
              <a:buSzPts val="3600"/>
              <a:buFont typeface="Quattrocento Sans"/>
              <a:buNone/>
            </a:pPr>
            <a:r>
              <a:rPr lang="en-US"/>
              <a:t>Introduction to Quantum Computing</a:t>
            </a:r>
            <a:endParaRPr/>
          </a:p>
        </p:txBody>
      </p:sp>
      <p:sp>
        <p:nvSpPr>
          <p:cNvPr id="115" name="Google Shape;115;p2"/>
          <p:cNvSpPr txBox="1">
            <a:spLocks noGrp="1"/>
          </p:cNvSpPr>
          <p:nvPr>
            <p:ph type="body" idx="1"/>
          </p:nvPr>
        </p:nvSpPr>
        <p:spPr>
          <a:xfrm>
            <a:off x="584200" y="4630541"/>
            <a:ext cx="11025188" cy="61555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1A1A1A"/>
              </a:buClr>
              <a:buSzPts val="1800"/>
              <a:buNone/>
            </a:pPr>
            <a:r>
              <a:rPr lang="en-US"/>
              <a:t>Syed Farhan Ahmad</a:t>
            </a:r>
            <a:endParaRPr/>
          </a:p>
          <a:p>
            <a:pPr marL="0" lvl="0" indent="0" algn="l" rtl="0">
              <a:lnSpc>
                <a:spcPct val="100000"/>
              </a:lnSpc>
              <a:spcBef>
                <a:spcPts val="0"/>
              </a:spcBef>
              <a:spcAft>
                <a:spcPts val="0"/>
              </a:spcAft>
              <a:buClr>
                <a:srgbClr val="1A1A1A"/>
              </a:buClr>
              <a:buSzPts val="1800"/>
              <a:buNone/>
            </a:pPr>
            <a:r>
              <a:rPr lang="en-US"/>
              <a:t>Microsoft Student Partner, India</a:t>
            </a:r>
            <a:endParaRPr/>
          </a:p>
        </p:txBody>
      </p:sp>
      <p:pic>
        <p:nvPicPr>
          <p:cNvPr id="116" name="Google Shape;116;p2" descr="A person holding a sign&#10;&#10;Description automatically generated"/>
          <p:cNvPicPr preferRelativeResize="0"/>
          <p:nvPr/>
        </p:nvPicPr>
        <p:blipFill rotWithShape="1">
          <a:blip r:embed="rId3">
            <a:alphaModFix/>
          </a:blip>
          <a:srcRect/>
          <a:stretch/>
        </p:blipFill>
        <p:spPr>
          <a:xfrm>
            <a:off x="280568" y="368489"/>
            <a:ext cx="2392293" cy="2396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Dual Nature of Matter</a:t>
            </a:r>
            <a:endParaRPr/>
          </a:p>
        </p:txBody>
      </p:sp>
      <p:sp>
        <p:nvSpPr>
          <p:cNvPr id="313" name="Google Shape;313;p20"/>
          <p:cNvSpPr txBox="1">
            <a:spLocks noGrp="1"/>
          </p:cNvSpPr>
          <p:nvPr>
            <p:ph type="body" idx="1"/>
          </p:nvPr>
        </p:nvSpPr>
        <p:spPr>
          <a:xfrm>
            <a:off x="584200" y="1435497"/>
            <a:ext cx="5675228" cy="2308324"/>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t>Dual Nature of Matter lays the concept of Wave-Particle Duality.</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t>Every Quantum Entity can be either a Particle or a Wave.</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t>Double Slit Experiment explains that Light Particles can be either a Wave or a Particle.</a:t>
            </a:r>
            <a:endParaRPr/>
          </a:p>
        </p:txBody>
      </p:sp>
      <p:pic>
        <p:nvPicPr>
          <p:cNvPr id="314" name="Google Shape;314;p20" descr="Two-Slit Experiments"/>
          <p:cNvPicPr preferRelativeResize="0"/>
          <p:nvPr/>
        </p:nvPicPr>
        <p:blipFill rotWithShape="1">
          <a:blip r:embed="rId3">
            <a:alphaModFix/>
          </a:blip>
          <a:srcRect/>
          <a:stretch/>
        </p:blipFill>
        <p:spPr>
          <a:xfrm>
            <a:off x="6261500" y="1498954"/>
            <a:ext cx="5815360" cy="47336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a:spLocks noGrp="1"/>
          </p:cNvSpPr>
          <p:nvPr>
            <p:ph type="ctrTitle"/>
          </p:nvPr>
        </p:nvSpPr>
        <p:spPr>
          <a:xfrm>
            <a:off x="211016" y="-219971"/>
            <a:ext cx="9144000" cy="1112641"/>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Double Slit Experiment: Case 1</a:t>
            </a:r>
            <a:endParaRPr/>
          </a:p>
        </p:txBody>
      </p:sp>
      <p:pic>
        <p:nvPicPr>
          <p:cNvPr id="320" name="Google Shape;320;p21" descr="Image result for double slit experiment bullets gif"/>
          <p:cNvPicPr preferRelativeResize="0"/>
          <p:nvPr/>
        </p:nvPicPr>
        <p:blipFill rotWithShape="1">
          <a:blip r:embed="rId3">
            <a:alphaModFix/>
          </a:blip>
          <a:srcRect/>
          <a:stretch/>
        </p:blipFill>
        <p:spPr>
          <a:xfrm>
            <a:off x="1729565" y="1198465"/>
            <a:ext cx="8449337" cy="4699944"/>
          </a:xfrm>
          <a:prstGeom prst="rect">
            <a:avLst/>
          </a:prstGeom>
          <a:noFill/>
          <a:ln>
            <a:noFill/>
          </a:ln>
        </p:spPr>
      </p:pic>
      <p:sp>
        <p:nvSpPr>
          <p:cNvPr id="321" name="Google Shape;321;p21"/>
          <p:cNvSpPr txBox="1"/>
          <p:nvPr/>
        </p:nvSpPr>
        <p:spPr>
          <a:xfrm>
            <a:off x="478302" y="542800"/>
            <a:ext cx="10972800" cy="699739"/>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Double Slit Experiment – Particle Nature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2"/>
          <p:cNvSpPr txBox="1">
            <a:spLocks noGrp="1"/>
          </p:cNvSpPr>
          <p:nvPr>
            <p:ph type="ctrTitle"/>
          </p:nvPr>
        </p:nvSpPr>
        <p:spPr>
          <a:xfrm>
            <a:off x="1361852" y="-107430"/>
            <a:ext cx="9144000" cy="1112641"/>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accent1"/>
              </a:buClr>
              <a:buSzPts val="4800"/>
              <a:buFont typeface="Quattrocento Sans"/>
              <a:buNone/>
            </a:pPr>
            <a:r>
              <a:rPr lang="en-US" sz="4800">
                <a:solidFill>
                  <a:schemeClr val="accent1"/>
                </a:solidFill>
              </a:rPr>
              <a:t>Wave Generator</a:t>
            </a:r>
            <a:endParaRPr/>
          </a:p>
        </p:txBody>
      </p:sp>
      <p:pic>
        <p:nvPicPr>
          <p:cNvPr id="327" name="Google Shape;327;p22" descr="Image result for double slit experiment particle gif"/>
          <p:cNvPicPr preferRelativeResize="0"/>
          <p:nvPr/>
        </p:nvPicPr>
        <p:blipFill rotWithShape="1">
          <a:blip r:embed="rId3">
            <a:alphaModFix/>
          </a:blip>
          <a:srcRect/>
          <a:stretch/>
        </p:blipFill>
        <p:spPr>
          <a:xfrm>
            <a:off x="2014868" y="1222364"/>
            <a:ext cx="7837969" cy="44132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3"/>
          <p:cNvSpPr txBox="1">
            <a:spLocks noGrp="1"/>
          </p:cNvSpPr>
          <p:nvPr>
            <p:ph type="ctrTitle"/>
          </p:nvPr>
        </p:nvSpPr>
        <p:spPr>
          <a:xfrm>
            <a:off x="1097281" y="143653"/>
            <a:ext cx="9144000" cy="699739"/>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1"/>
              </a:buClr>
              <a:buSzPts val="4800"/>
              <a:buFont typeface="Quattrocento Sans"/>
              <a:buNone/>
            </a:pPr>
            <a:r>
              <a:rPr lang="en-US" sz="4800">
                <a:solidFill>
                  <a:schemeClr val="accent1"/>
                </a:solidFill>
              </a:rPr>
              <a:t>Wave Nature</a:t>
            </a:r>
            <a:endParaRPr/>
          </a:p>
        </p:txBody>
      </p:sp>
      <p:pic>
        <p:nvPicPr>
          <p:cNvPr id="333" name="Google Shape;333;p23" descr="Image result for double slit experiment bullets gif"/>
          <p:cNvPicPr preferRelativeResize="0"/>
          <p:nvPr/>
        </p:nvPicPr>
        <p:blipFill rotWithShape="1">
          <a:blip r:embed="rId3">
            <a:alphaModFix/>
          </a:blip>
          <a:srcRect/>
          <a:stretch/>
        </p:blipFill>
        <p:spPr>
          <a:xfrm>
            <a:off x="1554743" y="1160943"/>
            <a:ext cx="8456213" cy="45361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4"/>
          <p:cNvSpPr txBox="1">
            <a:spLocks noGrp="1"/>
          </p:cNvSpPr>
          <p:nvPr>
            <p:ph type="ctrTitle"/>
          </p:nvPr>
        </p:nvSpPr>
        <p:spPr>
          <a:xfrm>
            <a:off x="211015" y="157721"/>
            <a:ext cx="11830929" cy="699739"/>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accent1"/>
              </a:buClr>
              <a:buSzPts val="5400"/>
              <a:buFont typeface="Quattrocento Sans"/>
              <a:buNone/>
            </a:pPr>
            <a:r>
              <a:rPr lang="en-US" sz="5400">
                <a:solidFill>
                  <a:schemeClr val="accent1"/>
                </a:solidFill>
              </a:rPr>
              <a:t>Dual Nature of Matter- electron</a:t>
            </a:r>
            <a:endParaRPr sz="5400">
              <a:solidFill>
                <a:schemeClr val="accent1"/>
              </a:solidFill>
            </a:endParaRPr>
          </a:p>
        </p:txBody>
      </p:sp>
      <p:pic>
        <p:nvPicPr>
          <p:cNvPr id="339" name="Google Shape;339;p24" descr="Related image"/>
          <p:cNvPicPr preferRelativeResize="0"/>
          <p:nvPr/>
        </p:nvPicPr>
        <p:blipFill rotWithShape="1">
          <a:blip r:embed="rId3">
            <a:alphaModFix/>
          </a:blip>
          <a:srcRect/>
          <a:stretch/>
        </p:blipFill>
        <p:spPr>
          <a:xfrm>
            <a:off x="2577954" y="1141761"/>
            <a:ext cx="6471893" cy="48587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47"/>
        <p:cNvGrpSpPr/>
        <p:nvPr/>
      </p:nvGrpSpPr>
      <p:grpSpPr>
        <a:xfrm>
          <a:off x="0" y="0"/>
          <a:ext cx="0" cy="0"/>
          <a:chOff x="0" y="0"/>
          <a:chExt cx="0" cy="0"/>
        </a:xfrm>
      </p:grpSpPr>
      <p:sp>
        <p:nvSpPr>
          <p:cNvPr id="348" name="Google Shape;348;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49" name="Google Shape;349;p25"/>
          <p:cNvSpPr txBox="1">
            <a:spLocks noGrp="1"/>
          </p:cNvSpPr>
          <p:nvPr>
            <p:ph type="title"/>
          </p:nvPr>
        </p:nvSpPr>
        <p:spPr>
          <a:xfrm>
            <a:off x="411480" y="987552"/>
            <a:ext cx="4485861" cy="10881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Quattrocento Sans"/>
              <a:buNone/>
            </a:pPr>
            <a:r>
              <a:rPr lang="en-US" sz="3400">
                <a:solidFill>
                  <a:schemeClr val="dk1"/>
                </a:solidFill>
              </a:rPr>
              <a:t>What is Third Industrial Revolution?</a:t>
            </a:r>
            <a:endParaRPr/>
          </a:p>
        </p:txBody>
      </p:sp>
      <p:sp>
        <p:nvSpPr>
          <p:cNvPr id="350" name="Google Shape;350;p25"/>
          <p:cNvSpPr/>
          <p:nvPr/>
        </p:nvSpPr>
        <p:spPr>
          <a:xfrm rot="5400000">
            <a:off x="649223" y="387939"/>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rgbClr val="FFFFFF"/>
              </a:solidFill>
              <a:latin typeface="Calibri"/>
              <a:ea typeface="Calibri"/>
              <a:cs typeface="Calibri"/>
              <a:sym typeface="Calibri"/>
            </a:endParaRPr>
          </a:p>
        </p:txBody>
      </p:sp>
      <p:sp>
        <p:nvSpPr>
          <p:cNvPr id="351" name="Google Shape;351;p25"/>
          <p:cNvSpPr/>
          <p:nvPr/>
        </p:nvSpPr>
        <p:spPr>
          <a:xfrm>
            <a:off x="411480" y="2286000"/>
            <a:ext cx="438912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rgbClr val="FFFFFF"/>
              </a:solidFill>
              <a:latin typeface="Calibri"/>
              <a:ea typeface="Calibri"/>
              <a:cs typeface="Calibri"/>
              <a:sym typeface="Calibri"/>
            </a:endParaRPr>
          </a:p>
        </p:txBody>
      </p:sp>
      <p:sp>
        <p:nvSpPr>
          <p:cNvPr id="352" name="Google Shape;352;p25"/>
          <p:cNvSpPr txBox="1">
            <a:spLocks noGrp="1"/>
          </p:cNvSpPr>
          <p:nvPr>
            <p:ph type="body" idx="1"/>
          </p:nvPr>
        </p:nvSpPr>
        <p:spPr>
          <a:xfrm>
            <a:off x="411479" y="2688336"/>
            <a:ext cx="4498848" cy="358444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Proposed by American economist and social theorist Jeremy Rifkin.</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Stresses over Renewable Sources of Energy as a medium to a nation’s progress.</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Rides on Internet of Things and concepts of Artificial Intelligence.</a:t>
            </a:r>
            <a:endParaRPr/>
          </a:p>
          <a:p>
            <a:pPr marL="457200" lvl="0" indent="-228600" algn="l" rtl="0">
              <a:lnSpc>
                <a:spcPct val="90000"/>
              </a:lnSpc>
              <a:spcBef>
                <a:spcPts val="360"/>
              </a:spcBef>
              <a:spcAft>
                <a:spcPts val="0"/>
              </a:spcAft>
              <a:buClr>
                <a:schemeClr val="dk1"/>
              </a:buClr>
              <a:buSzPts val="1620"/>
              <a:buFont typeface="Arial"/>
              <a:buChar char="•"/>
            </a:pPr>
            <a:r>
              <a:rPr lang="en-US" sz="1800">
                <a:solidFill>
                  <a:schemeClr val="dk1"/>
                </a:solidFill>
                <a:latin typeface="Quattrocento Sans"/>
                <a:ea typeface="Quattrocento Sans"/>
                <a:cs typeface="Quattrocento Sans"/>
                <a:sym typeface="Quattrocento Sans"/>
              </a:rPr>
              <a:t>Transparent and Distributed System.</a:t>
            </a:r>
            <a:endParaRPr/>
          </a:p>
        </p:txBody>
      </p:sp>
      <p:pic>
        <p:nvPicPr>
          <p:cNvPr id="353" name="Google Shape;353;p25" descr="https://cdn4.iconfinder.com/data/icons/industrial-revolution-color/64/production-industrial-machine-manufacture-produce-512.png"/>
          <p:cNvPicPr preferRelativeResize="0"/>
          <p:nvPr/>
        </p:nvPicPr>
        <p:blipFill rotWithShape="1">
          <a:blip r:embed="rId3">
            <a:alphaModFix/>
          </a:blip>
          <a:srcRect r="-2" b="375"/>
          <a:stretch/>
        </p:blipFill>
        <p:spPr>
          <a:xfrm>
            <a:off x="5308052" y="10"/>
            <a:ext cx="6883948" cy="6857990"/>
          </a:xfrm>
          <a:custGeom>
            <a:avLst/>
            <a:gdLst/>
            <a:ahLst/>
            <a:cxnLst/>
            <a:rect l="l" t="t" r="r" b="b"/>
            <a:pathLst>
              <a:path w="6883948" h="6858000" extrusionOk="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ln>
            <a:noFill/>
          </a:ln>
          <a:effectLst>
            <a:outerShdw blurRad="50800" dist="38100" dir="10800000" algn="r" rotWithShape="0">
              <a:srgbClr val="D8D8D8">
                <a:alpha val="29803"/>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454545"/>
        </a:solidFill>
        <a:effectLst/>
      </p:bgPr>
    </p:bg>
    <p:spTree>
      <p:nvGrpSpPr>
        <p:cNvPr id="1" name="Shape 361"/>
        <p:cNvGrpSpPr/>
        <p:nvPr/>
      </p:nvGrpSpPr>
      <p:grpSpPr>
        <a:xfrm>
          <a:off x="0" y="0"/>
          <a:ext cx="0" cy="0"/>
          <a:chOff x="0" y="0"/>
          <a:chExt cx="0" cy="0"/>
        </a:xfrm>
      </p:grpSpPr>
      <p:sp>
        <p:nvSpPr>
          <p:cNvPr id="362" name="Google Shape;362;p26"/>
          <p:cNvSpPr/>
          <p:nvPr/>
        </p:nvSpPr>
        <p:spPr>
          <a:xfrm rot="10800000">
            <a:off x="1" y="0"/>
            <a:ext cx="8426302" cy="6858000"/>
          </a:xfrm>
          <a:custGeom>
            <a:avLst/>
            <a:gdLst/>
            <a:ahLst/>
            <a:cxnLst/>
            <a:rect l="l" t="t" r="r" b="b"/>
            <a:pathLst>
              <a:path w="8426302" h="6858000" extrusionOk="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63" name="Google Shape;363;p26"/>
          <p:cNvSpPr/>
          <p:nvPr/>
        </p:nvSpPr>
        <p:spPr>
          <a:xfrm rot="10800000">
            <a:off x="0" y="0"/>
            <a:ext cx="8174932" cy="6858000"/>
          </a:xfrm>
          <a:custGeom>
            <a:avLst/>
            <a:gdLst/>
            <a:ahLst/>
            <a:cxnLst/>
            <a:rect l="l" t="t" r="r" b="b"/>
            <a:pathLst>
              <a:path w="8174932" h="6858000" extrusionOk="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rgbClr val="6969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64" name="Google Shape;364;p26"/>
          <p:cNvSpPr txBox="1">
            <a:spLocks noGrp="1"/>
          </p:cNvSpPr>
          <p:nvPr>
            <p:ph type="title"/>
          </p:nvPr>
        </p:nvSpPr>
        <p:spPr>
          <a:xfrm>
            <a:off x="804672" y="234110"/>
            <a:ext cx="5936370" cy="346621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6100"/>
              <a:buFont typeface="Quattrocento Sans"/>
              <a:buNone/>
            </a:pPr>
            <a:r>
              <a:rPr lang="en-US" sz="6100">
                <a:solidFill>
                  <a:srgbClr val="FFFFFF"/>
                </a:solidFill>
                <a:latin typeface="Quattrocento Sans"/>
                <a:ea typeface="Quattrocento Sans"/>
                <a:cs typeface="Quattrocento Sans"/>
                <a:sym typeface="Quattrocento Sans"/>
              </a:rPr>
              <a:t>Need for a Quantum Computer and how they Work?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Need for a Quantum Computer</a:t>
            </a:r>
            <a:endParaRPr/>
          </a:p>
        </p:txBody>
      </p:sp>
      <p:sp>
        <p:nvSpPr>
          <p:cNvPr id="374" name="Google Shape;374;p27"/>
          <p:cNvSpPr txBox="1">
            <a:spLocks noGrp="1"/>
          </p:cNvSpPr>
          <p:nvPr>
            <p:ph type="body" idx="1"/>
          </p:nvPr>
        </p:nvSpPr>
        <p:spPr>
          <a:xfrm>
            <a:off x="584200" y="1435497"/>
            <a:ext cx="5517252" cy="4395049"/>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Artificial Intelligence and Quantum Machine Learning.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Cryptography.</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Financial and Business Modelling.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Weather Forecasting.</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Particle Physics.</a:t>
            </a: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Healthcare.</a:t>
            </a:r>
            <a:endParaRPr/>
          </a:p>
          <a:p>
            <a:pPr marL="457200" lvl="0" indent="-297180" algn="l" rtl="0">
              <a:lnSpc>
                <a:spcPct val="100000"/>
              </a:lnSpc>
              <a:spcBef>
                <a:spcPts val="560"/>
              </a:spcBef>
              <a:spcAft>
                <a:spcPts val="0"/>
              </a:spcAft>
              <a:buClr>
                <a:schemeClr val="dk1"/>
              </a:buClr>
              <a:buSzPts val="2520"/>
              <a:buFont typeface="Arial"/>
              <a:buNone/>
            </a:pPr>
            <a:endParaRPr/>
          </a:p>
        </p:txBody>
      </p:sp>
      <p:pic>
        <p:nvPicPr>
          <p:cNvPr id="375" name="Google Shape;375;p27" descr="https://miro.medium.com/max/511/1*Zif36CHGsU1N_COAk8X-rw.png"/>
          <p:cNvPicPr preferRelativeResize="0"/>
          <p:nvPr/>
        </p:nvPicPr>
        <p:blipFill rotWithShape="1">
          <a:blip r:embed="rId3">
            <a:alphaModFix/>
          </a:blip>
          <a:srcRect/>
          <a:stretch/>
        </p:blipFill>
        <p:spPr>
          <a:xfrm>
            <a:off x="7350005" y="2238072"/>
            <a:ext cx="3895725" cy="3019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3600"/>
              <a:buFont typeface="Quattrocento Sans"/>
              <a:buNone/>
            </a:pPr>
            <a:r>
              <a:rPr lang="en-US"/>
              <a:t>Quantum Supremacy and Dual Nature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29"/>
          <p:cNvSpPr txBox="1">
            <a:spLocks noGrp="1"/>
          </p:cNvSpPr>
          <p:nvPr>
            <p:ph type="title" idx="4294967295"/>
          </p:nvPr>
        </p:nvSpPr>
        <p:spPr>
          <a:xfrm>
            <a:off x="338409" y="197005"/>
            <a:ext cx="11017250" cy="55403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What is Quantum Supremacy?</a:t>
            </a:r>
            <a:endParaRPr/>
          </a:p>
        </p:txBody>
      </p:sp>
      <p:sp>
        <p:nvSpPr>
          <p:cNvPr id="394" name="Google Shape;394;p29"/>
          <p:cNvSpPr txBox="1">
            <a:spLocks noGrp="1"/>
          </p:cNvSpPr>
          <p:nvPr>
            <p:ph type="body" idx="4294967295"/>
          </p:nvPr>
        </p:nvSpPr>
        <p:spPr>
          <a:xfrm>
            <a:off x="334537" y="1298575"/>
            <a:ext cx="6296025" cy="5427663"/>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When a quantum computer finally does something that a classical computer cannot.</a:t>
            </a: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Google built a 53-qubit Quantum Computer called Sycamore which can solve a contrived problem in a fraction of second, meaning that for some tasks it can outperform the world's fastest supercomputer, </a:t>
            </a:r>
            <a:r>
              <a:rPr lang="en-US" b="1">
                <a:latin typeface="Quattrocento Sans"/>
                <a:ea typeface="Quattrocento Sans"/>
                <a:cs typeface="Quattrocento Sans"/>
                <a:sym typeface="Quattrocento Sans"/>
              </a:rPr>
              <a:t>IBM's</a:t>
            </a:r>
            <a:r>
              <a:rPr lang="en-US">
                <a:latin typeface="Quattrocento Sans"/>
                <a:ea typeface="Quattrocento Sans"/>
                <a:cs typeface="Quattrocento Sans"/>
                <a:sym typeface="Quattrocento Sans"/>
              </a:rPr>
              <a:t> Summit</a:t>
            </a:r>
            <a:endParaRPr/>
          </a:p>
          <a:p>
            <a:pPr marL="457200" lvl="0" indent="-297180" algn="l" rtl="0">
              <a:lnSpc>
                <a:spcPct val="100000"/>
              </a:lnSpc>
              <a:spcBef>
                <a:spcPts val="560"/>
              </a:spcBef>
              <a:spcAft>
                <a:spcPts val="0"/>
              </a:spcAft>
              <a:buClr>
                <a:schemeClr val="dk1"/>
              </a:buClr>
              <a:buSzPts val="2520"/>
              <a:buFont typeface="Arial"/>
              <a:buNone/>
            </a:pPr>
            <a:endParaRPr/>
          </a:p>
        </p:txBody>
      </p:sp>
      <p:pic>
        <p:nvPicPr>
          <p:cNvPr id="395" name="Google Shape;395;p29" descr="Man's Race To Quantum Supremacy: The Complete Timeline"/>
          <p:cNvPicPr preferRelativeResize="0"/>
          <p:nvPr/>
        </p:nvPicPr>
        <p:blipFill rotWithShape="1">
          <a:blip r:embed="rId3">
            <a:alphaModFix/>
          </a:blip>
          <a:srcRect/>
          <a:stretch/>
        </p:blipFill>
        <p:spPr>
          <a:xfrm>
            <a:off x="7533388" y="802257"/>
            <a:ext cx="4276176" cy="5711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1"/>
              </a:buClr>
              <a:buSzPts val="3600"/>
              <a:buFont typeface="Quattrocento Sans"/>
              <a:buNone/>
            </a:pPr>
            <a:r>
              <a:rPr lang="en-US">
                <a:solidFill>
                  <a:schemeClr val="accent1"/>
                </a:solidFill>
              </a:rPr>
              <a:t>Contents</a:t>
            </a:r>
            <a:endParaRPr>
              <a:solidFill>
                <a:schemeClr val="accent1"/>
              </a:solidFill>
            </a:endParaRPr>
          </a:p>
        </p:txBody>
      </p:sp>
      <p:grpSp>
        <p:nvGrpSpPr>
          <p:cNvPr id="126" name="Google Shape;126;p3"/>
          <p:cNvGrpSpPr/>
          <p:nvPr/>
        </p:nvGrpSpPr>
        <p:grpSpPr>
          <a:xfrm>
            <a:off x="2071341" y="1262113"/>
            <a:ext cx="8207466" cy="4103733"/>
            <a:chOff x="1002" y="1257800"/>
            <a:chExt cx="8207466" cy="4103733"/>
          </a:xfrm>
        </p:grpSpPr>
        <p:sp>
          <p:nvSpPr>
            <p:cNvPr id="127" name="Google Shape;127;p3"/>
            <p:cNvSpPr/>
            <p:nvPr/>
          </p:nvSpPr>
          <p:spPr>
            <a:xfrm>
              <a:off x="1002"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txBox="1"/>
            <p:nvPr/>
          </p:nvSpPr>
          <p:spPr>
            <a:xfrm>
              <a:off x="35343"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Classical Computing</a:t>
              </a:r>
              <a:endParaRPr sz="3000" b="0" i="0" u="none" strike="noStrike" cap="none">
                <a:solidFill>
                  <a:schemeClr val="lt1"/>
                </a:solidFill>
                <a:latin typeface="Quattrocento Sans"/>
                <a:ea typeface="Quattrocento Sans"/>
                <a:cs typeface="Quattrocento Sans"/>
                <a:sym typeface="Quattrocento Sans"/>
              </a:endParaRPr>
            </a:p>
          </p:txBody>
        </p:sp>
        <p:sp>
          <p:nvSpPr>
            <p:cNvPr id="129" name="Google Shape;129;p3"/>
            <p:cNvSpPr/>
            <p:nvPr/>
          </p:nvSpPr>
          <p:spPr>
            <a:xfrm>
              <a:off x="235501"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0" name="Google Shape;130;p3"/>
            <p:cNvSpPr/>
            <p:nvPr/>
          </p:nvSpPr>
          <p:spPr>
            <a:xfrm>
              <a:off x="470000"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txBox="1"/>
            <p:nvPr/>
          </p:nvSpPr>
          <p:spPr>
            <a:xfrm>
              <a:off x="504341"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3</a:t>
              </a:r>
              <a:r>
                <a:rPr lang="en-US" sz="2300" b="0" i="0" u="none" strike="noStrike" cap="none" baseline="30000">
                  <a:solidFill>
                    <a:schemeClr val="dk1"/>
                  </a:solidFill>
                  <a:latin typeface="Quattrocento Sans"/>
                  <a:ea typeface="Quattrocento Sans"/>
                  <a:cs typeface="Quattrocento Sans"/>
                  <a:sym typeface="Quattrocento Sans"/>
                </a:rPr>
                <a:t>rd</a:t>
              </a:r>
              <a:r>
                <a:rPr lang="en-US" sz="2300" b="0" i="0" u="none" strike="noStrike" cap="none">
                  <a:solidFill>
                    <a:schemeClr val="dk1"/>
                  </a:solidFill>
                  <a:latin typeface="Quattrocento Sans"/>
                  <a:ea typeface="Quattrocento Sans"/>
                  <a:cs typeface="Quattrocento Sans"/>
                  <a:sym typeface="Quattrocento Sans"/>
                </a:rPr>
                <a:t> Industrial Revolution</a:t>
              </a:r>
              <a:endParaRPr sz="2300" b="0" i="0" u="none" strike="noStrike" cap="none">
                <a:solidFill>
                  <a:schemeClr val="dk1"/>
                </a:solidFill>
                <a:latin typeface="Quattrocento Sans"/>
                <a:ea typeface="Quattrocento Sans"/>
                <a:cs typeface="Quattrocento Sans"/>
                <a:sym typeface="Quattrocento Sans"/>
              </a:endParaRPr>
            </a:p>
          </p:txBody>
        </p:sp>
        <p:sp>
          <p:nvSpPr>
            <p:cNvPr id="132" name="Google Shape;132;p3"/>
            <p:cNvSpPr/>
            <p:nvPr/>
          </p:nvSpPr>
          <p:spPr>
            <a:xfrm>
              <a:off x="235501"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3" name="Google Shape;133;p3"/>
            <p:cNvSpPr/>
            <p:nvPr/>
          </p:nvSpPr>
          <p:spPr>
            <a:xfrm>
              <a:off x="470000"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txBox="1"/>
            <p:nvPr/>
          </p:nvSpPr>
          <p:spPr>
            <a:xfrm>
              <a:off x="504341"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Current age</a:t>
              </a:r>
              <a:endParaRPr sz="2300" b="0" i="0" u="none" strike="noStrike" cap="none">
                <a:solidFill>
                  <a:schemeClr val="dk1"/>
                </a:solidFill>
                <a:latin typeface="Quattrocento Sans"/>
                <a:ea typeface="Quattrocento Sans"/>
                <a:cs typeface="Quattrocento Sans"/>
                <a:sym typeface="Quattrocento Sans"/>
              </a:endParaRPr>
            </a:p>
          </p:txBody>
        </p:sp>
        <p:sp>
          <p:nvSpPr>
            <p:cNvPr id="135" name="Google Shape;135;p3"/>
            <p:cNvSpPr/>
            <p:nvPr/>
          </p:nvSpPr>
          <p:spPr>
            <a:xfrm>
              <a:off x="2932240"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2966581"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Dual Nature of Matter</a:t>
              </a:r>
              <a:endParaRPr/>
            </a:p>
          </p:txBody>
        </p:sp>
        <p:sp>
          <p:nvSpPr>
            <p:cNvPr id="137" name="Google Shape;137;p3"/>
            <p:cNvSpPr/>
            <p:nvPr/>
          </p:nvSpPr>
          <p:spPr>
            <a:xfrm>
              <a:off x="3166739"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38" name="Google Shape;138;p3"/>
            <p:cNvSpPr/>
            <p:nvPr/>
          </p:nvSpPr>
          <p:spPr>
            <a:xfrm>
              <a:off x="3401238"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txBox="1"/>
            <p:nvPr/>
          </p:nvSpPr>
          <p:spPr>
            <a:xfrm>
              <a:off x="3435579"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Waves</a:t>
              </a:r>
              <a:endParaRPr/>
            </a:p>
          </p:txBody>
        </p:sp>
        <p:sp>
          <p:nvSpPr>
            <p:cNvPr id="140" name="Google Shape;140;p3"/>
            <p:cNvSpPr/>
            <p:nvPr/>
          </p:nvSpPr>
          <p:spPr>
            <a:xfrm>
              <a:off x="3166739"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1" name="Google Shape;141;p3"/>
            <p:cNvSpPr/>
            <p:nvPr/>
          </p:nvSpPr>
          <p:spPr>
            <a:xfrm>
              <a:off x="3401238"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3435579"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Particles</a:t>
              </a:r>
              <a:endParaRPr/>
            </a:p>
          </p:txBody>
        </p:sp>
        <p:sp>
          <p:nvSpPr>
            <p:cNvPr id="143" name="Google Shape;143;p3"/>
            <p:cNvSpPr/>
            <p:nvPr/>
          </p:nvSpPr>
          <p:spPr>
            <a:xfrm>
              <a:off x="5863478" y="1257800"/>
              <a:ext cx="2344990" cy="1172495"/>
            </a:xfrm>
            <a:prstGeom prst="roundRect">
              <a:avLst>
                <a:gd name="adj" fmla="val 10000"/>
              </a:avLst>
            </a:pr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txBox="1"/>
            <p:nvPr/>
          </p:nvSpPr>
          <p:spPr>
            <a:xfrm>
              <a:off x="5897819" y="1292141"/>
              <a:ext cx="2276308" cy="1103813"/>
            </a:xfrm>
            <a:prstGeom prst="rect">
              <a:avLst/>
            </a:prstGeom>
            <a:noFill/>
            <a:ln>
              <a:noFill/>
            </a:ln>
          </p:spPr>
          <p:txBody>
            <a:bodyPr spcFirstLastPara="1" wrap="square" lIns="57150" tIns="38100" rIns="57150" bIns="38100" anchor="ctr" anchorCtr="0">
              <a:noAutofit/>
            </a:bodyPr>
            <a:lstStyle/>
            <a:p>
              <a:pPr marL="0" marR="0" lvl="0" indent="0" algn="ctr" rtl="0">
                <a:lnSpc>
                  <a:spcPct val="90000"/>
                </a:lnSpc>
                <a:spcBef>
                  <a:spcPts val="0"/>
                </a:spcBef>
                <a:spcAft>
                  <a:spcPts val="0"/>
                </a:spcAft>
                <a:buClr>
                  <a:schemeClr val="lt1"/>
                </a:buClr>
                <a:buSzPts val="3000"/>
                <a:buFont typeface="Quattrocento Sans"/>
                <a:buNone/>
              </a:pPr>
              <a:r>
                <a:rPr lang="en-US" sz="3000" b="0" i="0" u="none" strike="noStrike" cap="none">
                  <a:solidFill>
                    <a:schemeClr val="lt1"/>
                  </a:solidFill>
                  <a:latin typeface="Quattrocento Sans"/>
                  <a:ea typeface="Quattrocento Sans"/>
                  <a:cs typeface="Quattrocento Sans"/>
                  <a:sym typeface="Quattrocento Sans"/>
                </a:rPr>
                <a:t>Quantum Computing</a:t>
              </a:r>
              <a:endParaRPr sz="3000" b="0" i="0" u="none" strike="noStrike" cap="none">
                <a:solidFill>
                  <a:schemeClr val="lt1"/>
                </a:solidFill>
                <a:latin typeface="Quattrocento Sans"/>
                <a:ea typeface="Quattrocento Sans"/>
                <a:cs typeface="Quattrocento Sans"/>
                <a:sym typeface="Quattrocento Sans"/>
              </a:endParaRPr>
            </a:p>
          </p:txBody>
        </p:sp>
        <p:sp>
          <p:nvSpPr>
            <p:cNvPr id="145" name="Google Shape;145;p3"/>
            <p:cNvSpPr/>
            <p:nvPr/>
          </p:nvSpPr>
          <p:spPr>
            <a:xfrm>
              <a:off x="6097977" y="2430296"/>
              <a:ext cx="234499" cy="879371"/>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6" name="Google Shape;146;p3"/>
            <p:cNvSpPr/>
            <p:nvPr/>
          </p:nvSpPr>
          <p:spPr>
            <a:xfrm>
              <a:off x="6332476" y="2723419"/>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txBox="1"/>
            <p:nvPr/>
          </p:nvSpPr>
          <p:spPr>
            <a:xfrm>
              <a:off x="6366817" y="2757760"/>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Qubits</a:t>
              </a:r>
              <a:endParaRPr sz="2300" b="0" i="0" u="none" strike="noStrike" cap="none">
                <a:solidFill>
                  <a:schemeClr val="dk1"/>
                </a:solidFill>
                <a:latin typeface="Quattrocento Sans"/>
                <a:ea typeface="Quattrocento Sans"/>
                <a:cs typeface="Quattrocento Sans"/>
                <a:sym typeface="Quattrocento Sans"/>
              </a:endParaRPr>
            </a:p>
          </p:txBody>
        </p:sp>
        <p:sp>
          <p:nvSpPr>
            <p:cNvPr id="148" name="Google Shape;148;p3"/>
            <p:cNvSpPr/>
            <p:nvPr/>
          </p:nvSpPr>
          <p:spPr>
            <a:xfrm>
              <a:off x="6097977" y="2430296"/>
              <a:ext cx="234499" cy="2344990"/>
            </a:xfrm>
            <a:custGeom>
              <a:avLst/>
              <a:gdLst/>
              <a:ahLst/>
              <a:cxnLst/>
              <a:rect l="l" t="t" r="r" b="b"/>
              <a:pathLst>
                <a:path w="120000" h="120000" extrusionOk="0">
                  <a:moveTo>
                    <a:pt x="0" y="0"/>
                  </a:moveTo>
                  <a:lnTo>
                    <a:pt x="0" y="120000"/>
                  </a:lnTo>
                  <a:lnTo>
                    <a:pt x="120000" y="120000"/>
                  </a:lnTo>
                </a:path>
              </a:pathLst>
            </a:custGeom>
            <a:noFill/>
            <a:ln w="10775" cap="flat" cmpd="sng">
              <a:solidFill>
                <a:srgbClr val="005FA8"/>
              </a:solidFill>
              <a:prstDash val="solid"/>
              <a:round/>
              <a:headEnd type="none" w="sm" len="sm"/>
              <a:tailEnd type="none" w="sm" len="sm"/>
            </a:ln>
          </p:spPr>
        </p:sp>
        <p:sp>
          <p:nvSpPr>
            <p:cNvPr id="149" name="Google Shape;149;p3"/>
            <p:cNvSpPr/>
            <p:nvPr/>
          </p:nvSpPr>
          <p:spPr>
            <a:xfrm>
              <a:off x="6332476" y="4189038"/>
              <a:ext cx="1875992" cy="1172495"/>
            </a:xfrm>
            <a:prstGeom prst="roundRect">
              <a:avLst>
                <a:gd name="adj" fmla="val 10000"/>
              </a:avLst>
            </a:prstGeom>
            <a:solidFill>
              <a:schemeClr val="lt1">
                <a:alpha val="89803"/>
              </a:schemeClr>
            </a:solidFill>
            <a:ln w="9525" cap="flat" cmpd="sng">
              <a:solidFill>
                <a:srgbClr val="007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6366817" y="4223379"/>
              <a:ext cx="1807310" cy="1103813"/>
            </a:xfrm>
            <a:prstGeom prst="rect">
              <a:avLst/>
            </a:prstGeom>
            <a:noFill/>
            <a:ln>
              <a:noFill/>
            </a:ln>
          </p:spPr>
          <p:txBody>
            <a:bodyPr spcFirstLastPara="1" wrap="square" lIns="43800" tIns="29200" rIns="43800" bIns="29200" anchor="ctr" anchorCtr="0">
              <a:noAutofit/>
            </a:bodyPr>
            <a:lstStyle/>
            <a:p>
              <a:pPr marL="0" marR="0" lvl="0" indent="0" algn="ctr" rtl="0">
                <a:lnSpc>
                  <a:spcPct val="90000"/>
                </a:lnSpc>
                <a:spcBef>
                  <a:spcPts val="0"/>
                </a:spcBef>
                <a:spcAft>
                  <a:spcPts val="0"/>
                </a:spcAft>
                <a:buClr>
                  <a:schemeClr val="dk1"/>
                </a:buClr>
                <a:buSzPts val="2300"/>
                <a:buFont typeface="Quattrocento Sans"/>
                <a:buNone/>
              </a:pPr>
              <a:r>
                <a:rPr lang="en-US" sz="2300" b="0" i="0" u="none" strike="noStrike" cap="none">
                  <a:solidFill>
                    <a:schemeClr val="dk1"/>
                  </a:solidFill>
                  <a:latin typeface="Quattrocento Sans"/>
                  <a:ea typeface="Quattrocento Sans"/>
                  <a:cs typeface="Quattrocento Sans"/>
                  <a:sym typeface="Quattrocento Sans"/>
                </a:rPr>
                <a:t>Applications</a:t>
              </a:r>
              <a:endParaRPr sz="2300" b="0" i="0" u="none" strike="noStrike" cap="none">
                <a:solidFill>
                  <a:schemeClr val="dk1"/>
                </a:solidFill>
                <a:latin typeface="Quattrocento Sans"/>
                <a:ea typeface="Quattrocento Sans"/>
                <a:cs typeface="Quattrocento Sans"/>
                <a:sym typeface="Quattrocento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What is Dirac Notation?</a:t>
            </a:r>
            <a:endParaRPr/>
          </a:p>
        </p:txBody>
      </p:sp>
      <p:sp>
        <p:nvSpPr>
          <p:cNvPr id="405" name="Google Shape;405;p30"/>
          <p:cNvSpPr txBox="1">
            <a:spLocks noGrp="1"/>
          </p:cNvSpPr>
          <p:nvPr>
            <p:ph type="body" idx="1"/>
          </p:nvPr>
        </p:nvSpPr>
        <p:spPr>
          <a:xfrm>
            <a:off x="584200" y="1435497"/>
            <a:ext cx="7078423" cy="5256824"/>
          </a:xfrm>
          <a:prstGeom prst="rect">
            <a:avLst/>
          </a:prstGeom>
          <a:noFill/>
          <a:ln>
            <a:noFill/>
          </a:ln>
        </p:spPr>
        <p:txBody>
          <a:bodyPr spcFirstLastPara="1" wrap="square" lIns="0" tIns="0" rIns="0" bIns="0" anchor="t" anchorCtr="0">
            <a:spAutoFit/>
          </a:bodyPr>
          <a:lstStyle/>
          <a:p>
            <a:pPr marL="457200" lvl="0" indent="-457200" algn="l" rtl="0">
              <a:lnSpc>
                <a:spcPct val="100000"/>
              </a:lnSpc>
              <a:spcBef>
                <a:spcPts val="0"/>
              </a:spcBef>
              <a:spcAft>
                <a:spcPts val="0"/>
              </a:spcAft>
              <a:buClr>
                <a:schemeClr val="dk1"/>
              </a:buClr>
              <a:buSzPts val="2520"/>
              <a:buFont typeface="Arial"/>
              <a:buChar char="•"/>
            </a:pPr>
            <a:r>
              <a:rPr lang="en-US">
                <a:latin typeface="Quattrocento Sans"/>
                <a:ea typeface="Quattrocento Sans"/>
                <a:cs typeface="Quattrocento Sans"/>
                <a:sym typeface="Quattrocento Sans"/>
              </a:rPr>
              <a:t>Dirac Notation defines two vectors: Bra and Ket Vector.</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If ψ is a column vector then we can write it in Dirac notation as | ψ ⟩ , where the | ⋅ ⟩ denotes that it is a ket vector.</a:t>
            </a:r>
            <a:endParaRPr/>
          </a:p>
          <a:p>
            <a:pPr marL="457200" lvl="0" indent="-297180" algn="l" rtl="0">
              <a:lnSpc>
                <a:spcPct val="100000"/>
              </a:lnSpc>
              <a:spcBef>
                <a:spcPts val="560"/>
              </a:spcBef>
              <a:spcAft>
                <a:spcPts val="0"/>
              </a:spcAft>
              <a:buClr>
                <a:schemeClr val="dk1"/>
              </a:buClr>
              <a:buSzPts val="2520"/>
              <a:buFont typeface="Arial"/>
              <a:buNone/>
            </a:pPr>
            <a:endParaRPr/>
          </a:p>
          <a:p>
            <a:pPr marL="228600" lvl="0" indent="-68579" algn="l" rtl="0">
              <a:lnSpc>
                <a:spcPct val="100000"/>
              </a:lnSpc>
              <a:spcBef>
                <a:spcPts val="560"/>
              </a:spcBef>
              <a:spcAft>
                <a:spcPts val="0"/>
              </a:spcAft>
              <a:buClr>
                <a:schemeClr val="dk1"/>
              </a:buClr>
              <a:buSzPts val="2520"/>
              <a:buNone/>
            </a:pPr>
            <a:endParaRPr/>
          </a:p>
          <a:p>
            <a:pPr marL="457200" lvl="0" indent="-457200" algn="l" rtl="0">
              <a:lnSpc>
                <a:spcPct val="100000"/>
              </a:lnSpc>
              <a:spcBef>
                <a:spcPts val="560"/>
              </a:spcBef>
              <a:spcAft>
                <a:spcPts val="0"/>
              </a:spcAft>
              <a:buClr>
                <a:schemeClr val="dk1"/>
              </a:buClr>
              <a:buSzPts val="2520"/>
              <a:buFont typeface="Arial"/>
              <a:buChar char="•"/>
            </a:pPr>
            <a:r>
              <a:rPr lang="en-US">
                <a:latin typeface="Quattrocento Sans"/>
                <a:ea typeface="Quattrocento Sans"/>
                <a:cs typeface="Quattrocento Sans"/>
                <a:sym typeface="Quattrocento Sans"/>
              </a:rPr>
              <a:t>Row vector ψ † is henceforth expressed as ⟨ ψ | .</a:t>
            </a:r>
            <a:endParaRPr/>
          </a:p>
        </p:txBody>
      </p:sp>
      <p:pic>
        <p:nvPicPr>
          <p:cNvPr id="406" name="Google Shape;406;p30" descr="https://user-images.githubusercontent.com/13587884/41194557-074738b0-6beb-11e8-9228-b1aef5f39360.png"/>
          <p:cNvPicPr preferRelativeResize="0"/>
          <p:nvPr/>
        </p:nvPicPr>
        <p:blipFill rotWithShape="1">
          <a:blip r:embed="rId3">
            <a:alphaModFix/>
          </a:blip>
          <a:srcRect/>
          <a:stretch/>
        </p:blipFill>
        <p:spPr>
          <a:xfrm>
            <a:off x="8313498" y="1017321"/>
            <a:ext cx="3048929" cy="5416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3</a:t>
            </a:r>
            <a:r>
              <a:rPr lang="en-US" sz="5400" baseline="30000">
                <a:solidFill>
                  <a:schemeClr val="lt1"/>
                </a:solidFill>
              </a:rPr>
              <a:t>rd</a:t>
            </a:r>
            <a:r>
              <a:rPr lang="en-US" sz="5400">
                <a:solidFill>
                  <a:schemeClr val="lt1"/>
                </a:solidFill>
              </a:rPr>
              <a:t> Industrial Revolution</a:t>
            </a:r>
            <a:endParaRPr/>
          </a:p>
        </p:txBody>
      </p:sp>
      <p:pic>
        <p:nvPicPr>
          <p:cNvPr id="156" name="Google Shape;156;p4" descr="Image result for transistor"/>
          <p:cNvPicPr preferRelativeResize="0"/>
          <p:nvPr/>
        </p:nvPicPr>
        <p:blipFill rotWithShape="1">
          <a:blip r:embed="rId3">
            <a:alphaModFix/>
          </a:blip>
          <a:srcRect/>
          <a:stretch/>
        </p:blipFill>
        <p:spPr>
          <a:xfrm>
            <a:off x="7570667" y="1733775"/>
            <a:ext cx="3568697" cy="3568697"/>
          </a:xfrm>
          <a:prstGeom prst="rect">
            <a:avLst/>
          </a:prstGeom>
          <a:noFill/>
          <a:ln>
            <a:noFill/>
          </a:ln>
        </p:spPr>
      </p:pic>
      <p:pic>
        <p:nvPicPr>
          <p:cNvPr id="157" name="Google Shape;157;p4" descr="Image result for industrial revolution"/>
          <p:cNvPicPr preferRelativeResize="0"/>
          <p:nvPr/>
        </p:nvPicPr>
        <p:blipFill rotWithShape="1">
          <a:blip r:embed="rId4">
            <a:alphaModFix/>
          </a:blip>
          <a:srcRect/>
          <a:stretch/>
        </p:blipFill>
        <p:spPr>
          <a:xfrm>
            <a:off x="243841" y="1568647"/>
            <a:ext cx="6245987" cy="4684490"/>
          </a:xfrm>
          <a:prstGeom prst="rect">
            <a:avLst/>
          </a:prstGeom>
          <a:noFill/>
          <a:ln>
            <a:noFill/>
          </a:ln>
        </p:spPr>
      </p:pic>
      <p:sp>
        <p:nvSpPr>
          <p:cNvPr id="158" name="Google Shape;158;p4"/>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3</a:t>
            </a:r>
            <a:r>
              <a:rPr lang="en-US" sz="4800" b="0" cap="none" baseline="30000">
                <a:solidFill>
                  <a:schemeClr val="accent1"/>
                </a:solidFill>
                <a:latin typeface="Quattrocento Sans"/>
                <a:ea typeface="Quattrocento Sans"/>
                <a:cs typeface="Quattrocento Sans"/>
                <a:sym typeface="Quattrocento Sans"/>
              </a:rPr>
              <a:t>rd</a:t>
            </a:r>
            <a:r>
              <a:rPr lang="en-US" sz="4800" b="0" cap="none">
                <a:solidFill>
                  <a:schemeClr val="accent1"/>
                </a:solidFill>
                <a:latin typeface="Quattrocento Sans"/>
                <a:ea typeface="Quattrocento Sans"/>
                <a:cs typeface="Quattrocento Sans"/>
                <a:sym typeface="Quattrocento Sans"/>
              </a:rPr>
              <a:t> Industrial Revolution</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Switches</a:t>
            </a:r>
            <a:endParaRPr/>
          </a:p>
        </p:txBody>
      </p:sp>
      <p:pic>
        <p:nvPicPr>
          <p:cNvPr id="164" name="Google Shape;164;p5" descr="Image result for switch gif"/>
          <p:cNvPicPr preferRelativeResize="0"/>
          <p:nvPr/>
        </p:nvPicPr>
        <p:blipFill rotWithShape="1">
          <a:blip r:embed="rId3">
            <a:alphaModFix/>
          </a:blip>
          <a:srcRect/>
          <a:stretch/>
        </p:blipFill>
        <p:spPr>
          <a:xfrm>
            <a:off x="682848" y="1447801"/>
            <a:ext cx="5413153" cy="4059865"/>
          </a:xfrm>
          <a:prstGeom prst="rect">
            <a:avLst/>
          </a:prstGeom>
          <a:noFill/>
          <a:ln>
            <a:noFill/>
          </a:ln>
        </p:spPr>
      </p:pic>
      <p:sp>
        <p:nvSpPr>
          <p:cNvPr id="165" name="Google Shape;165;p5"/>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Transistor as a Switch</a:t>
            </a:r>
            <a:endParaRPr sz="4800" b="0" cap="none">
              <a:solidFill>
                <a:schemeClr val="accent1"/>
              </a:solidFill>
              <a:latin typeface="Quattrocento Sans"/>
              <a:ea typeface="Quattrocento Sans"/>
              <a:cs typeface="Quattrocento Sans"/>
              <a:sym typeface="Quattrocento Sans"/>
            </a:endParaRPr>
          </a:p>
        </p:txBody>
      </p:sp>
      <p:pic>
        <p:nvPicPr>
          <p:cNvPr id="166" name="Google Shape;166;p5" descr="Quantum Computers Explained – Limits of Human Technology quantum computer, Quantum Computer (Literature Subject), computer, quantum, future, qbit, transistor, module, Computer Science (Field Of Study), Physics, what is, dwave, explained, documentary, applications, cern, first, google, nasa, logic gates, mit, funny, ted, work, news, chip, photon, animated, fast, ai, bit, Computer Sciences Corporation (Award Winner), humans, war, Technology (Industry), Human (Quotation Subject), research, science, infographic, kurzgesagt, in a nutshell, Math, Electronics, Experime discover-quantum computer GIF"/>
          <p:cNvPicPr preferRelativeResize="0"/>
          <p:nvPr/>
        </p:nvPicPr>
        <p:blipFill rotWithShape="1">
          <a:blip r:embed="rId4">
            <a:alphaModFix/>
          </a:blip>
          <a:srcRect/>
          <a:stretch/>
        </p:blipFill>
        <p:spPr>
          <a:xfrm>
            <a:off x="6312577" y="1936034"/>
            <a:ext cx="5294206" cy="29859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6577125" y="3726"/>
            <a:ext cx="5614875" cy="6858000"/>
          </a:xfrm>
          <a:prstGeom prst="rect">
            <a:avLst/>
          </a:prstGeom>
          <a:gradFill>
            <a:gsLst>
              <a:gs pos="0">
                <a:srgbClr val="0077D4">
                  <a:alpha val="81960"/>
                </a:srgbClr>
              </a:gs>
              <a:gs pos="25000">
                <a:srgbClr val="0078D4">
                  <a:alpha val="60000"/>
                </a:srgbClr>
              </a:gs>
              <a:gs pos="94000">
                <a:srgbClr val="ACACAC"/>
              </a:gs>
              <a:gs pos="100000">
                <a:srgbClr val="ACACAC"/>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76" name="Google Shape;176;p6"/>
          <p:cNvPicPr preferRelativeResize="0"/>
          <p:nvPr/>
        </p:nvPicPr>
        <p:blipFill rotWithShape="1">
          <a:blip r:embed="rId3">
            <a:alphaModFix/>
          </a:blip>
          <a:srcRect/>
          <a:stretch/>
        </p:blipFill>
        <p:spPr>
          <a:xfrm flipH="1">
            <a:off x="0" y="0"/>
            <a:ext cx="12192000" cy="6858000"/>
          </a:xfrm>
          <a:prstGeom prst="rect">
            <a:avLst/>
          </a:prstGeom>
          <a:noFill/>
          <a:ln>
            <a:noFill/>
          </a:ln>
        </p:spPr>
      </p:pic>
      <p:sp>
        <p:nvSpPr>
          <p:cNvPr id="177" name="Google Shape;177;p6"/>
          <p:cNvSpPr txBox="1">
            <a:spLocks noGrp="1"/>
          </p:cNvSpPr>
          <p:nvPr>
            <p:ph type="title"/>
          </p:nvPr>
        </p:nvSpPr>
        <p:spPr>
          <a:xfrm>
            <a:off x="801340"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100"/>
              <a:buFont typeface="Quattrocento Sans"/>
              <a:buNone/>
            </a:pPr>
            <a:r>
              <a:rPr lang="en-US" sz="4100">
                <a:solidFill>
                  <a:srgbClr val="000000"/>
                </a:solidFill>
                <a:latin typeface="Quattrocento Sans"/>
                <a:ea typeface="Quattrocento Sans"/>
                <a:cs typeface="Quattrocento Sans"/>
                <a:sym typeface="Quattrocento Sans"/>
              </a:rPr>
              <a:t>Understanding Classical Computers</a:t>
            </a:r>
            <a:endParaRPr/>
          </a:p>
        </p:txBody>
      </p:sp>
      <p:sp>
        <p:nvSpPr>
          <p:cNvPr id="178" name="Google Shape;178;p6"/>
          <p:cNvSpPr txBox="1">
            <a:spLocks noGrp="1"/>
          </p:cNvSpPr>
          <p:nvPr>
            <p:ph type="body" idx="1"/>
          </p:nvPr>
        </p:nvSpPr>
        <p:spPr>
          <a:xfrm>
            <a:off x="797809" y="2421682"/>
            <a:ext cx="4977578" cy="3639289"/>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Bits are building blocks of Classical Computers.</a:t>
            </a:r>
            <a:endParaRPr/>
          </a:p>
          <a:p>
            <a:pPr marL="457200" lvl="0" indent="-228600" algn="l" rtl="0">
              <a:lnSpc>
                <a:spcPct val="90000"/>
              </a:lnSpc>
              <a:spcBef>
                <a:spcPts val="400"/>
              </a:spcBef>
              <a:spcAft>
                <a:spcPts val="0"/>
              </a:spcAft>
              <a:buClr>
                <a:srgbClr val="000000"/>
              </a:buClr>
              <a:buSzPts val="1800"/>
              <a:buFont typeface="Arial"/>
              <a:buChar char="•"/>
            </a:pPr>
            <a:r>
              <a:rPr lang="en-US" sz="2000">
                <a:solidFill>
                  <a:srgbClr val="000000"/>
                </a:solidFill>
                <a:latin typeface="Quattrocento Sans"/>
                <a:ea typeface="Quattrocento Sans"/>
                <a:cs typeface="Quattrocento Sans"/>
                <a:sym typeface="Quattrocento Sans"/>
              </a:rPr>
              <a:t>Programmed using Computing Languages for various purposes.</a:t>
            </a:r>
            <a:endParaRPr/>
          </a:p>
          <a:p>
            <a:pPr marL="457200" lvl="0" indent="-228600" algn="l" rtl="0">
              <a:lnSpc>
                <a:spcPct val="90000"/>
              </a:lnSpc>
              <a:spcBef>
                <a:spcPts val="400"/>
              </a:spcBef>
              <a:spcAft>
                <a:spcPts val="0"/>
              </a:spcAft>
              <a:buClr>
                <a:schemeClr val="dk1"/>
              </a:buClr>
              <a:buSzPts val="1800"/>
              <a:buFont typeface="Arial"/>
              <a:buChar char="•"/>
            </a:pPr>
            <a:r>
              <a:rPr lang="en-US" sz="2000">
                <a:latin typeface="Quattrocento Sans"/>
                <a:ea typeface="Quattrocento Sans"/>
                <a:cs typeface="Quattrocento Sans"/>
                <a:sym typeface="Quattrocento Sans"/>
              </a:rPr>
              <a:t>Binary Number System is used for processing and storing Bits.</a:t>
            </a:r>
            <a:endParaRPr sz="2000">
              <a:solidFill>
                <a:srgbClr val="000000"/>
              </a:solidFill>
              <a:latin typeface="Quattrocento Sans"/>
              <a:ea typeface="Quattrocento Sans"/>
              <a:cs typeface="Quattrocento Sans"/>
              <a:sym typeface="Quattrocento Sans"/>
            </a:endParaRPr>
          </a:p>
        </p:txBody>
      </p:sp>
      <p:sp>
        <p:nvSpPr>
          <p:cNvPr id="179" name="Google Shape;179;p6"/>
          <p:cNvSpPr/>
          <p:nvPr/>
        </p:nvSpPr>
        <p:spPr>
          <a:xfrm flipH="1">
            <a:off x="7191562" y="738619"/>
            <a:ext cx="5000438" cy="5400962"/>
          </a:xfrm>
          <a:custGeom>
            <a:avLst/>
            <a:gdLst/>
            <a:ahLst/>
            <a:cxnLst/>
            <a:rect l="l" t="t" r="r" b="b"/>
            <a:pathLst>
              <a:path w="5000438" h="5400962" extrusionOk="0">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w="10775" cap="flat" cmpd="sng">
            <a:solidFill>
              <a:srgbClr val="87CA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80" name="Google Shape;180;p6" descr="PC"/>
          <p:cNvPicPr preferRelativeResize="0"/>
          <p:nvPr/>
        </p:nvPicPr>
        <p:blipFill rotWithShape="1">
          <a:blip r:embed="rId4">
            <a:alphaModFix/>
          </a:blip>
          <a:srcRect/>
          <a:stretch/>
        </p:blipFill>
        <p:spPr>
          <a:xfrm>
            <a:off x="8121726" y="1629089"/>
            <a:ext cx="3620021" cy="3620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1136428" y="627564"/>
            <a:ext cx="747417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US" sz="4400">
                <a:solidFill>
                  <a:schemeClr val="dk1"/>
                </a:solidFill>
                <a:latin typeface="Quattrocento Sans"/>
                <a:ea typeface="Quattrocento Sans"/>
                <a:cs typeface="Quattrocento Sans"/>
                <a:sym typeface="Quattrocento Sans"/>
              </a:rPr>
              <a:t>Diving into Classical Bits</a:t>
            </a:r>
            <a:endParaRPr/>
          </a:p>
        </p:txBody>
      </p:sp>
      <p:sp>
        <p:nvSpPr>
          <p:cNvPr id="190" name="Google Shape;190;p7"/>
          <p:cNvSpPr txBox="1">
            <a:spLocks noGrp="1"/>
          </p:cNvSpPr>
          <p:nvPr>
            <p:ph type="body" idx="1"/>
          </p:nvPr>
        </p:nvSpPr>
        <p:spPr>
          <a:xfrm>
            <a:off x="1136429" y="2278173"/>
            <a:ext cx="6467867" cy="3450613"/>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Bits are used to store information.</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Classical Computers work with Bits processed by Logic Gates.</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Information is processed by a sequence of Bits.</a:t>
            </a:r>
            <a:endParaRPr/>
          </a:p>
          <a:p>
            <a:pPr marL="457200" lvl="0" indent="-228600" algn="l" rtl="0">
              <a:lnSpc>
                <a:spcPct val="90000"/>
              </a:lnSpc>
              <a:spcBef>
                <a:spcPts val="480"/>
              </a:spcBef>
              <a:spcAft>
                <a:spcPts val="0"/>
              </a:spcAft>
              <a:buClr>
                <a:schemeClr val="dk1"/>
              </a:buClr>
              <a:buSzPts val="2160"/>
              <a:buFont typeface="Arial"/>
              <a:buChar char="•"/>
            </a:pPr>
            <a:r>
              <a:rPr lang="en-US" sz="2400">
                <a:solidFill>
                  <a:schemeClr val="dk1"/>
                </a:solidFill>
                <a:latin typeface="Quattrocento Sans"/>
                <a:ea typeface="Quattrocento Sans"/>
                <a:cs typeface="Quattrocento Sans"/>
                <a:sym typeface="Quattrocento Sans"/>
              </a:rPr>
              <a:t>Physical Systems can be implemented into two possible states.</a:t>
            </a:r>
            <a:endParaRPr/>
          </a:p>
        </p:txBody>
      </p:sp>
      <p:sp>
        <p:nvSpPr>
          <p:cNvPr id="191" name="Google Shape;191;p7"/>
          <p:cNvSpPr/>
          <p:nvPr/>
        </p:nvSpPr>
        <p:spPr>
          <a:xfrm>
            <a:off x="10088880" y="0"/>
            <a:ext cx="210312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192" name="Google Shape;192;p7"/>
          <p:cNvSpPr/>
          <p:nvPr/>
        </p:nvSpPr>
        <p:spPr>
          <a:xfrm>
            <a:off x="8915400" y="2358913"/>
            <a:ext cx="2140172" cy="2140172"/>
          </a:xfrm>
          <a:prstGeom prst="ellipse">
            <a:avLst/>
          </a:prstGeom>
          <a:solidFill>
            <a:srgbClr val="FFFFFF"/>
          </a:solidFill>
          <a:ln w="222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pic>
        <p:nvPicPr>
          <p:cNvPr id="193" name="Google Shape;193;p7" descr="https://4.bp.blogspot.com/pvmZF4eAOMb88Av_aKx3rztvTH7Pc0qwI7mngG6ebvAT37uaM1-gFuUx37YXk1eUOGU=h900"/>
          <p:cNvPicPr preferRelativeResize="0"/>
          <p:nvPr/>
        </p:nvPicPr>
        <p:blipFill rotWithShape="1">
          <a:blip r:embed="rId3">
            <a:alphaModFix/>
          </a:blip>
          <a:srcRect/>
          <a:stretch/>
        </p:blipFill>
        <p:spPr>
          <a:xfrm>
            <a:off x="9254442" y="3017788"/>
            <a:ext cx="1462088" cy="822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8"/>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Classical Computing</a:t>
            </a:r>
            <a:endParaRPr/>
          </a:p>
        </p:txBody>
      </p:sp>
      <p:pic>
        <p:nvPicPr>
          <p:cNvPr id="199" name="Google Shape;199;p8" descr="Image result for binary bits gif"/>
          <p:cNvPicPr preferRelativeResize="0"/>
          <p:nvPr/>
        </p:nvPicPr>
        <p:blipFill rotWithShape="1">
          <a:blip r:embed="rId3">
            <a:alphaModFix/>
          </a:blip>
          <a:srcRect/>
          <a:stretch/>
        </p:blipFill>
        <p:spPr>
          <a:xfrm>
            <a:off x="5680969" y="2010955"/>
            <a:ext cx="6241865" cy="3507928"/>
          </a:xfrm>
          <a:prstGeom prst="rect">
            <a:avLst/>
          </a:prstGeom>
          <a:noFill/>
          <a:ln>
            <a:noFill/>
          </a:ln>
        </p:spPr>
      </p:pic>
      <p:pic>
        <p:nvPicPr>
          <p:cNvPr id="200" name="Google Shape;200;p8" descr="Image result for computer gif"/>
          <p:cNvPicPr preferRelativeResize="0"/>
          <p:nvPr/>
        </p:nvPicPr>
        <p:blipFill rotWithShape="1">
          <a:blip r:embed="rId4">
            <a:alphaModFix/>
          </a:blip>
          <a:srcRect/>
          <a:stretch/>
        </p:blipFill>
        <p:spPr>
          <a:xfrm>
            <a:off x="269168" y="2009045"/>
            <a:ext cx="4677237" cy="3507928"/>
          </a:xfrm>
          <a:prstGeom prst="rect">
            <a:avLst/>
          </a:prstGeom>
          <a:noFill/>
          <a:ln>
            <a:noFill/>
          </a:ln>
        </p:spPr>
      </p:pic>
      <p:sp>
        <p:nvSpPr>
          <p:cNvPr id="201" name="Google Shape;201;p8"/>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Classical Computers</a:t>
            </a:r>
            <a:endParaRPr sz="4800" b="0"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ctrTitle"/>
          </p:nvPr>
        </p:nvSpPr>
        <p:spPr>
          <a:xfrm>
            <a:off x="211016" y="157721"/>
            <a:ext cx="9144000" cy="699739"/>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ts val="5400"/>
              <a:buFont typeface="Quattrocento Sans"/>
              <a:buNone/>
            </a:pPr>
            <a:r>
              <a:rPr lang="en-US" sz="5400">
                <a:solidFill>
                  <a:schemeClr val="lt1"/>
                </a:solidFill>
              </a:rPr>
              <a:t>Classical Computing</a:t>
            </a:r>
            <a:endParaRPr/>
          </a:p>
        </p:txBody>
      </p:sp>
      <p:sp>
        <p:nvSpPr>
          <p:cNvPr id="207" name="Google Shape;207;p9"/>
          <p:cNvSpPr txBox="1"/>
          <p:nvPr/>
        </p:nvSpPr>
        <p:spPr>
          <a:xfrm>
            <a:off x="588263" y="272534"/>
            <a:ext cx="11018520" cy="73866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chemeClr val="accent1"/>
              </a:buClr>
              <a:buSzPts val="4800"/>
              <a:buFont typeface="Quattrocento Sans"/>
              <a:buNone/>
            </a:pPr>
            <a:r>
              <a:rPr lang="en-US" sz="4800" b="0" cap="none">
                <a:solidFill>
                  <a:schemeClr val="accent1"/>
                </a:solidFill>
                <a:latin typeface="Quattrocento Sans"/>
                <a:ea typeface="Quattrocento Sans"/>
                <a:cs typeface="Quattrocento Sans"/>
                <a:sym typeface="Quattrocento Sans"/>
              </a:rPr>
              <a:t>End of Moore’s Law</a:t>
            </a:r>
            <a:endParaRPr sz="4800" b="0" cap="none">
              <a:solidFill>
                <a:schemeClr val="accent1"/>
              </a:solidFill>
              <a:latin typeface="Quattrocento Sans"/>
              <a:ea typeface="Quattrocento Sans"/>
              <a:cs typeface="Quattrocento Sans"/>
              <a:sym typeface="Quattrocento Sans"/>
            </a:endParaRPr>
          </a:p>
        </p:txBody>
      </p:sp>
      <p:pic>
        <p:nvPicPr>
          <p:cNvPr id="208" name="Google Shape;208;p9" descr="Quantum Computers Explained – Limits of Human Technology quantum computer (literature subject) discover-quantum computer GIF"/>
          <p:cNvPicPr preferRelativeResize="0"/>
          <p:nvPr/>
        </p:nvPicPr>
        <p:blipFill rotWithShape="1">
          <a:blip r:embed="rId3">
            <a:alphaModFix/>
          </a:blip>
          <a:srcRect/>
          <a:stretch/>
        </p:blipFill>
        <p:spPr>
          <a:xfrm>
            <a:off x="2750345" y="2757462"/>
            <a:ext cx="6691310" cy="3769948"/>
          </a:xfrm>
          <a:prstGeom prst="rect">
            <a:avLst/>
          </a:prstGeom>
          <a:noFill/>
          <a:ln>
            <a:noFill/>
          </a:ln>
        </p:spPr>
      </p:pic>
      <p:sp>
        <p:nvSpPr>
          <p:cNvPr id="209" name="Google Shape;209;p9"/>
          <p:cNvSpPr/>
          <p:nvPr/>
        </p:nvSpPr>
        <p:spPr>
          <a:xfrm>
            <a:off x="3048000" y="1259158"/>
            <a:ext cx="6096000" cy="9071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65" b="1">
                <a:solidFill>
                  <a:srgbClr val="222222"/>
                </a:solidFill>
                <a:latin typeface="arial"/>
                <a:ea typeface="arial"/>
                <a:cs typeface="arial"/>
                <a:sym typeface="arial"/>
              </a:rPr>
              <a:t>Moore's Law</a:t>
            </a:r>
            <a:r>
              <a:rPr lang="en-US" sz="1765">
                <a:solidFill>
                  <a:srgbClr val="222222"/>
                </a:solidFill>
                <a:latin typeface="arial"/>
                <a:ea typeface="arial"/>
                <a:cs typeface="arial"/>
                <a:sym typeface="arial"/>
              </a:rPr>
              <a:t> states that the number of transistors on a microchip doubles about every two years, though the cost of computers is halved.</a:t>
            </a:r>
            <a:endParaRPr sz="1765">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1106</Words>
  <Application>Microsoft Office PowerPoint</Application>
  <PresentationFormat>Widescreen</PresentationFormat>
  <Paragraphs>156</Paragraphs>
  <Slides>30</Slides>
  <Notes>30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Quattrocento Sans</vt:lpstr>
      <vt:lpstr>Arial</vt:lpstr>
      <vt:lpstr>Simple Light</vt:lpstr>
      <vt:lpstr>QPower Quantum Series</vt:lpstr>
      <vt:lpstr>Introduction to Quantum Computing</vt:lpstr>
      <vt:lpstr>Contents</vt:lpstr>
      <vt:lpstr>3rd Industrial Revolution</vt:lpstr>
      <vt:lpstr>Switches</vt:lpstr>
      <vt:lpstr>Understanding Classical Computers</vt:lpstr>
      <vt:lpstr>Diving into Classical Bits</vt:lpstr>
      <vt:lpstr>Classical Computing</vt:lpstr>
      <vt:lpstr>Classical Computing</vt:lpstr>
      <vt:lpstr>What is a Quantum Computer?</vt:lpstr>
      <vt:lpstr>Why is a Quantum Computer better?</vt:lpstr>
      <vt:lpstr>What is a Quantum Computer</vt:lpstr>
      <vt:lpstr>What are Qubits?</vt:lpstr>
      <vt:lpstr>Applications of  Quantum Computers</vt:lpstr>
      <vt:lpstr>Biochemical Simulations</vt:lpstr>
      <vt:lpstr>Biochemical Simulations</vt:lpstr>
      <vt:lpstr>Biochemical Simulations</vt:lpstr>
      <vt:lpstr>Machine Learning</vt:lpstr>
      <vt:lpstr>Dual Nature of Matter</vt:lpstr>
      <vt:lpstr>Dual Nature of Matter</vt:lpstr>
      <vt:lpstr>Double Slit Experiment: Case 1</vt:lpstr>
      <vt:lpstr>Wave Generator</vt:lpstr>
      <vt:lpstr>Wave Nature</vt:lpstr>
      <vt:lpstr>Dual Nature of Matter- electron</vt:lpstr>
      <vt:lpstr>What is Third Industrial Revolution?</vt:lpstr>
      <vt:lpstr>Need for a Quantum Computer and how they Work?</vt:lpstr>
      <vt:lpstr>Need for a Quantum Computer</vt:lpstr>
      <vt:lpstr>Quantum Supremacy and Dual Nature </vt:lpstr>
      <vt:lpstr>What is Quantum Supremacy?</vt:lpstr>
      <vt:lpstr>What is Dirac Notation?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QPower Quantum Series</dc:title>
  <dc:creator>David Jensen</dc:creator>
  <cp:lastModifiedBy>Ganesh Tiwari</cp:lastModifiedBy>
  <cp:revision>9</cp:revision>
  <dcterms:created xsi:type="dcterms:W3CDTF">2019-03-28T18:40:02Z</dcterms:created>
  <dcterms:modified xsi:type="dcterms:W3CDTF">2020-05-20T16:34:44Z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599000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ies>
</file>